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2"/>
  </p:notesMasterIdLst>
  <p:handoutMasterIdLst>
    <p:handoutMasterId r:id="rId93"/>
  </p:handoutMasterIdLst>
  <p:sldIdLst>
    <p:sldId id="289" r:id="rId5"/>
    <p:sldId id="349" r:id="rId6"/>
    <p:sldId id="350" r:id="rId7"/>
    <p:sldId id="351" r:id="rId8"/>
    <p:sldId id="352" r:id="rId9"/>
    <p:sldId id="353" r:id="rId10"/>
    <p:sldId id="354" r:id="rId11"/>
    <p:sldId id="361" r:id="rId12"/>
    <p:sldId id="362" r:id="rId13"/>
    <p:sldId id="363" r:id="rId14"/>
    <p:sldId id="364" r:id="rId15"/>
    <p:sldId id="365" r:id="rId16"/>
    <p:sldId id="366" r:id="rId17"/>
    <p:sldId id="367" r:id="rId18"/>
    <p:sldId id="368" r:id="rId19"/>
    <p:sldId id="372" r:id="rId20"/>
    <p:sldId id="373" r:id="rId21"/>
    <p:sldId id="374" r:id="rId22"/>
    <p:sldId id="375" r:id="rId23"/>
    <p:sldId id="422" r:id="rId24"/>
    <p:sldId id="423" r:id="rId25"/>
    <p:sldId id="413" r:id="rId26"/>
    <p:sldId id="414" r:id="rId27"/>
    <p:sldId id="377" r:id="rId28"/>
    <p:sldId id="378" r:id="rId29"/>
    <p:sldId id="379" r:id="rId30"/>
    <p:sldId id="380" r:id="rId31"/>
    <p:sldId id="424" r:id="rId32"/>
    <p:sldId id="425" r:id="rId33"/>
    <p:sldId id="381" r:id="rId34"/>
    <p:sldId id="382" r:id="rId35"/>
    <p:sldId id="383" r:id="rId36"/>
    <p:sldId id="384" r:id="rId37"/>
    <p:sldId id="387" r:id="rId38"/>
    <p:sldId id="389" r:id="rId39"/>
    <p:sldId id="390" r:id="rId40"/>
    <p:sldId id="391" r:id="rId41"/>
    <p:sldId id="392" r:id="rId42"/>
    <p:sldId id="393" r:id="rId43"/>
    <p:sldId id="355" r:id="rId44"/>
    <p:sldId id="309" r:id="rId45"/>
    <p:sldId id="312" r:id="rId46"/>
    <p:sldId id="313" r:id="rId47"/>
    <p:sldId id="394" r:id="rId48"/>
    <p:sldId id="395" r:id="rId49"/>
    <p:sldId id="397" r:id="rId50"/>
    <p:sldId id="398" r:id="rId51"/>
    <p:sldId id="399" r:id="rId52"/>
    <p:sldId id="359" r:id="rId53"/>
    <p:sldId id="319" r:id="rId54"/>
    <p:sldId id="332" r:id="rId55"/>
    <p:sldId id="434" r:id="rId56"/>
    <p:sldId id="433" r:id="rId57"/>
    <p:sldId id="435" r:id="rId58"/>
    <p:sldId id="400" r:id="rId59"/>
    <p:sldId id="436" r:id="rId60"/>
    <p:sldId id="402" r:id="rId61"/>
    <p:sldId id="403" r:id="rId62"/>
    <p:sldId id="404" r:id="rId63"/>
    <p:sldId id="405" r:id="rId64"/>
    <p:sldId id="406" r:id="rId65"/>
    <p:sldId id="408" r:id="rId66"/>
    <p:sldId id="356" r:id="rId67"/>
    <p:sldId id="357" r:id="rId68"/>
    <p:sldId id="336" r:id="rId69"/>
    <p:sldId id="342" r:id="rId70"/>
    <p:sldId id="343" r:id="rId71"/>
    <p:sldId id="344" r:id="rId72"/>
    <p:sldId id="345" r:id="rId73"/>
    <p:sldId id="420" r:id="rId74"/>
    <p:sldId id="337" r:id="rId75"/>
    <p:sldId id="335" r:id="rId76"/>
    <p:sldId id="358" r:id="rId77"/>
    <p:sldId id="418" r:id="rId78"/>
    <p:sldId id="419" r:id="rId79"/>
    <p:sldId id="360" r:id="rId80"/>
    <p:sldId id="409" r:id="rId81"/>
    <p:sldId id="410" r:id="rId82"/>
    <p:sldId id="329" r:id="rId83"/>
    <p:sldId id="330" r:id="rId84"/>
    <p:sldId id="341" r:id="rId85"/>
    <p:sldId id="426" r:id="rId86"/>
    <p:sldId id="437" r:id="rId87"/>
    <p:sldId id="438" r:id="rId88"/>
    <p:sldId id="439" r:id="rId89"/>
    <p:sldId id="440" r:id="rId90"/>
    <p:sldId id="441" r:id="rId91"/>
  </p:sldIdLst>
  <p:sldSz cx="9144000" cy="6858000" type="screen4x3"/>
  <p:notesSz cx="6797675" cy="9928225"/>
  <p:defaultTex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p:defaultTextStyle>
  <p:extLst>
    <p:ext uri="{EFAFB233-063F-42B5-8137-9DF3F51BA10A}">
      <p15:sldGuideLst xmlns:p15="http://schemas.microsoft.com/office/powerpoint/2012/main">
        <p15:guide id="1" orient="horz" pos="1424">
          <p15:clr>
            <a:srgbClr val="A4A3A4"/>
          </p15:clr>
        </p15:guide>
        <p15:guide id="2" orient="horz" pos="3550">
          <p15:clr>
            <a:srgbClr val="A4A3A4"/>
          </p15:clr>
        </p15:guide>
        <p15:guide id="3" orient="horz" pos="182">
          <p15:clr>
            <a:srgbClr val="A4A3A4"/>
          </p15:clr>
        </p15:guide>
        <p15:guide id="4" orient="horz" pos="1147">
          <p15:clr>
            <a:srgbClr val="A4A3A4"/>
          </p15:clr>
        </p15:guide>
        <p15:guide id="5" pos="5579">
          <p15:clr>
            <a:srgbClr val="A4A3A4"/>
          </p15:clr>
        </p15:guide>
        <p15:guide id="6" pos="2927">
          <p15:clr>
            <a:srgbClr val="A4A3A4"/>
          </p15:clr>
        </p15:guide>
        <p15:guide id="7" pos="1224" userDrawn="1">
          <p15:clr>
            <a:srgbClr val="A4A3A4"/>
          </p15:clr>
        </p15:guide>
        <p15:guide id="8" pos="181">
          <p15:clr>
            <a:srgbClr val="A4A3A4"/>
          </p15:clr>
        </p15:guide>
        <p15:guide id="9" pos="4967" userDrawn="1">
          <p15:clr>
            <a:srgbClr val="A4A3A4"/>
          </p15:clr>
        </p15:guide>
        <p15:guide id="10" pos="10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rolli, Nadia (354)" initials="TN(" lastIdx="31" clrIdx="0">
    <p:extLst>
      <p:ext uri="{19B8F6BF-5375-455C-9EA6-DF929625EA0E}">
        <p15:presenceInfo xmlns:p15="http://schemas.microsoft.com/office/powerpoint/2012/main" userId="S-1-5-21-892016416-137515485-2861887852-2290" providerId="AD"/>
      </p:ext>
    </p:extLst>
  </p:cmAuthor>
  <p:cmAuthor id="2" name="Straumann, Cédric" initials="CEST" lastIdx="26" clrIdx="1">
    <p:extLst>
      <p:ext uri="{19B8F6BF-5375-455C-9EA6-DF929625EA0E}">
        <p15:presenceInfo xmlns:p15="http://schemas.microsoft.com/office/powerpoint/2012/main" userId="Straumann, Cédric" providerId="None"/>
      </p:ext>
    </p:extLst>
  </p:cmAuthor>
  <p:cmAuthor id="3" name="Solomon, Ariam (975)" initials="SA(" lastIdx="25" clrIdx="2">
    <p:extLst>
      <p:ext uri="{19B8F6BF-5375-455C-9EA6-DF929625EA0E}">
        <p15:presenceInfo xmlns:p15="http://schemas.microsoft.com/office/powerpoint/2012/main" userId="S-1-5-21-892016416-137515485-2861887852-9191" providerId="AD"/>
      </p:ext>
    </p:extLst>
  </p:cmAuthor>
  <p:cmAuthor id="4" name="Tarolli, Nadia (354)" initials="TNi" lastIdx="3" clrIdx="3">
    <p:extLst>
      <p:ext uri="{19B8F6BF-5375-455C-9EA6-DF929625EA0E}">
        <p15:presenceInfo xmlns:p15="http://schemas.microsoft.com/office/powerpoint/2012/main" userId="Tarolli, Nadia (354)" providerId="None"/>
      </p:ext>
    </p:extLst>
  </p:cmAuthor>
  <p:cmAuthor id="5" name="Lucic, Maja (975)" initials="LM(" lastIdx="2" clrIdx="4">
    <p:extLst>
      <p:ext uri="{19B8F6BF-5375-455C-9EA6-DF929625EA0E}">
        <p15:presenceInfo xmlns:p15="http://schemas.microsoft.com/office/powerpoint/2012/main" userId="S-1-5-21-892016416-137515485-2861887852-88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6860"/>
    <a:srgbClr val="0C1C43"/>
    <a:srgbClr val="0065A6"/>
    <a:srgbClr val="9BB9D6"/>
    <a:srgbClr val="D1108C"/>
    <a:srgbClr val="EE9024"/>
    <a:srgbClr val="98002E"/>
    <a:srgbClr val="62CAE3"/>
    <a:srgbClr val="2EAFA4"/>
    <a:srgbClr val="ED1A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26" autoAdjust="0"/>
    <p:restoredTop sz="87217" autoAdjust="0"/>
  </p:normalViewPr>
  <p:slideViewPr>
    <p:cSldViewPr snapToGrid="0" snapToObjects="1" showGuides="1">
      <p:cViewPr varScale="1">
        <p:scale>
          <a:sx n="89" d="100"/>
          <a:sy n="89" d="100"/>
        </p:scale>
        <p:origin x="877" y="70"/>
      </p:cViewPr>
      <p:guideLst>
        <p:guide orient="horz" pos="1424"/>
        <p:guide orient="horz" pos="3550"/>
        <p:guide orient="horz" pos="182"/>
        <p:guide orient="horz" pos="1147"/>
        <p:guide pos="5579"/>
        <p:guide pos="2927"/>
        <p:guide pos="1224"/>
        <p:guide pos="181"/>
        <p:guide pos="4967"/>
        <p:guide pos="10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handoutMaster" Target="handoutMasters/handoutMaster1.xml"/><Relationship Id="rId98"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Zihlmann" userId="09b71fb6-d3b0-4f14-b316-df4f2ba29f74" providerId="ADAL" clId="{2D14F8F4-986B-41F1-B6CA-4928C62F7E51}"/>
    <pc:docChg chg="delSld">
      <pc:chgData name="Natalie Zihlmann" userId="09b71fb6-d3b0-4f14-b316-df4f2ba29f74" providerId="ADAL" clId="{2D14F8F4-986B-41F1-B6CA-4928C62F7E51}" dt="2018-01-11T06:31:56.602" v="0" actId="2696"/>
      <pc:docMkLst>
        <pc:docMk/>
      </pc:docMkLst>
      <pc:sldChg chg="del">
        <pc:chgData name="Natalie Zihlmann" userId="09b71fb6-d3b0-4f14-b316-df4f2ba29f74" providerId="ADAL" clId="{2D14F8F4-986B-41F1-B6CA-4928C62F7E51}" dt="2018-01-11T06:31:56.602" v="0" actId="2696"/>
        <pc:sldMkLst>
          <pc:docMk/>
          <pc:sldMk cId="701959350" sldId="29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2"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endParaRPr lang="en-GB" dirty="0">
              <a:latin typeface="Arial"/>
            </a:endParaRPr>
          </a:p>
        </p:txBody>
      </p:sp>
      <p:sp>
        <p:nvSpPr>
          <p:cNvPr id="70659" name="Rectangle 3"/>
          <p:cNvSpPr>
            <a:spLocks noGrp="1" noChangeArrowheads="1"/>
          </p:cNvSpPr>
          <p:nvPr>
            <p:ph type="dt" sz="quarter" idx="1"/>
          </p:nvPr>
        </p:nvSpPr>
        <p:spPr bwMode="auto">
          <a:xfrm>
            <a:off x="3850445"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GB" dirty="0">
              <a:latin typeface="Arial"/>
            </a:endParaRPr>
          </a:p>
        </p:txBody>
      </p:sp>
      <p:sp>
        <p:nvSpPr>
          <p:cNvPr id="70660" name="Rectangle 4"/>
          <p:cNvSpPr>
            <a:spLocks noGrp="1" noChangeArrowheads="1"/>
          </p:cNvSpPr>
          <p:nvPr>
            <p:ph type="ftr" sz="quarter" idx="2"/>
          </p:nvPr>
        </p:nvSpPr>
        <p:spPr bwMode="auto">
          <a:xfrm>
            <a:off x="2" y="9430092"/>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endParaRPr lang="en-GB" dirty="0">
              <a:latin typeface="Arial"/>
            </a:endParaRPr>
          </a:p>
        </p:txBody>
      </p:sp>
      <p:sp>
        <p:nvSpPr>
          <p:cNvPr id="70661" name="Rectangle 5"/>
          <p:cNvSpPr>
            <a:spLocks noGrp="1" noChangeArrowheads="1"/>
          </p:cNvSpPr>
          <p:nvPr>
            <p:ph type="sldNum" sz="quarter" idx="3"/>
          </p:nvPr>
        </p:nvSpPr>
        <p:spPr bwMode="auto">
          <a:xfrm>
            <a:off x="3850445" y="9430092"/>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EC5F8860-48C9-4C68-817D-61F7F16F952D}" type="slidenum">
              <a:rPr lang="en-GB">
                <a:latin typeface="Arial"/>
              </a:rPr>
              <a:pPr/>
              <a:t>‹Nr.›</a:t>
            </a:fld>
            <a:endParaRPr lang="en-GB" dirty="0">
              <a:latin typeface="Arial"/>
            </a:endParaRPr>
          </a:p>
        </p:txBody>
      </p:sp>
    </p:spTree>
    <p:extLst>
      <p:ext uri="{BB962C8B-B14F-4D97-AF65-F5344CB8AC3E}">
        <p14:creationId xmlns:p14="http://schemas.microsoft.com/office/powerpoint/2010/main" val="3604997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2"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Arial"/>
              </a:defRPr>
            </a:lvl1pPr>
          </a:lstStyle>
          <a:p>
            <a:endParaRPr lang="en-GB" dirty="0"/>
          </a:p>
        </p:txBody>
      </p:sp>
      <p:sp>
        <p:nvSpPr>
          <p:cNvPr id="11267" name="Rectangle 3"/>
          <p:cNvSpPr>
            <a:spLocks noGrp="1" noChangeArrowheads="1"/>
          </p:cNvSpPr>
          <p:nvPr>
            <p:ph type="dt" idx="1"/>
          </p:nvPr>
        </p:nvSpPr>
        <p:spPr bwMode="auto">
          <a:xfrm>
            <a:off x="3850445"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a:defRPr>
            </a:lvl1pPr>
          </a:lstStyle>
          <a:p>
            <a:endParaRPr lang="en-GB" dirty="0"/>
          </a:p>
        </p:txBody>
      </p:sp>
      <p:sp>
        <p:nvSpPr>
          <p:cNvPr id="1126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679768" y="4715908"/>
            <a:ext cx="543814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270" name="Rectangle 6"/>
          <p:cNvSpPr>
            <a:spLocks noGrp="1" noChangeArrowheads="1"/>
          </p:cNvSpPr>
          <p:nvPr>
            <p:ph type="ftr" sz="quarter" idx="4"/>
          </p:nvPr>
        </p:nvSpPr>
        <p:spPr bwMode="auto">
          <a:xfrm>
            <a:off x="2" y="9430092"/>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Arial"/>
              </a:defRPr>
            </a:lvl1pPr>
          </a:lstStyle>
          <a:p>
            <a:endParaRPr lang="en-GB" dirty="0"/>
          </a:p>
        </p:txBody>
      </p:sp>
      <p:sp>
        <p:nvSpPr>
          <p:cNvPr id="11271" name="Rectangle 7"/>
          <p:cNvSpPr>
            <a:spLocks noGrp="1" noChangeArrowheads="1"/>
          </p:cNvSpPr>
          <p:nvPr>
            <p:ph type="sldNum" sz="quarter" idx="5"/>
          </p:nvPr>
        </p:nvSpPr>
        <p:spPr bwMode="auto">
          <a:xfrm>
            <a:off x="3850445" y="9430092"/>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a:defRPr>
            </a:lvl1pPr>
          </a:lstStyle>
          <a:p>
            <a:fld id="{412EE8EA-C253-437D-87DE-9C078F6FCEED}" type="slidenum">
              <a:rPr lang="en-GB" smtClean="0"/>
              <a:pPr/>
              <a:t>‹Nr.›</a:t>
            </a:fld>
            <a:endParaRPr lang="en-GB" dirty="0"/>
          </a:p>
        </p:txBody>
      </p:sp>
    </p:spTree>
    <p:extLst>
      <p:ext uri="{BB962C8B-B14F-4D97-AF65-F5344CB8AC3E}">
        <p14:creationId xmlns:p14="http://schemas.microsoft.com/office/powerpoint/2010/main" val="5699018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a:ea typeface="+mn-ea"/>
        <a:cs typeface="+mn-cs"/>
      </a:defRPr>
    </a:lvl1pPr>
    <a:lvl2pPr marL="457200" algn="l" rtl="0" fontAlgn="base">
      <a:spcBef>
        <a:spcPct val="30000"/>
      </a:spcBef>
      <a:spcAft>
        <a:spcPct val="0"/>
      </a:spcAft>
      <a:defRPr sz="1200" kern="1200">
        <a:solidFill>
          <a:schemeClr val="tx1"/>
        </a:solidFill>
        <a:latin typeface="Arial"/>
        <a:ea typeface="+mn-ea"/>
        <a:cs typeface="+mn-cs"/>
      </a:defRPr>
    </a:lvl2pPr>
    <a:lvl3pPr marL="914400" algn="l" rtl="0" fontAlgn="base">
      <a:spcBef>
        <a:spcPct val="30000"/>
      </a:spcBef>
      <a:spcAft>
        <a:spcPct val="0"/>
      </a:spcAft>
      <a:defRPr sz="1200" kern="1200">
        <a:solidFill>
          <a:schemeClr val="tx1"/>
        </a:solidFill>
        <a:latin typeface="Arial"/>
        <a:ea typeface="+mn-ea"/>
        <a:cs typeface="+mn-cs"/>
      </a:defRPr>
    </a:lvl3pPr>
    <a:lvl4pPr marL="1371600" algn="l" rtl="0" fontAlgn="base">
      <a:spcBef>
        <a:spcPct val="30000"/>
      </a:spcBef>
      <a:spcAft>
        <a:spcPct val="0"/>
      </a:spcAft>
      <a:defRPr sz="1200" kern="1200">
        <a:solidFill>
          <a:schemeClr val="tx1"/>
        </a:solidFill>
        <a:latin typeface="Arial"/>
        <a:ea typeface="+mn-ea"/>
        <a:cs typeface="+mn-cs"/>
      </a:defRPr>
    </a:lvl4pPr>
    <a:lvl5pPr marL="1828800" algn="l" rtl="0" fontAlgn="base">
      <a:spcBef>
        <a:spcPct val="30000"/>
      </a:spcBef>
      <a:spcAft>
        <a:spcPct val="0"/>
      </a:spcAft>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412EE8EA-C253-437D-87DE-9C078F6FCEED}" type="slidenum">
              <a:rPr lang="en-GB" smtClean="0"/>
              <a:pPr/>
              <a:t>2</a:t>
            </a:fld>
            <a:endParaRPr lang="en-GB" dirty="0"/>
          </a:p>
        </p:txBody>
      </p:sp>
    </p:spTree>
    <p:extLst>
      <p:ext uri="{BB962C8B-B14F-4D97-AF65-F5344CB8AC3E}">
        <p14:creationId xmlns:p14="http://schemas.microsoft.com/office/powerpoint/2010/main" val="328869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412EE8EA-C253-437D-87DE-9C078F6FCEED}" type="slidenum">
              <a:rPr lang="en-GB" smtClean="0"/>
              <a:pPr/>
              <a:t>3</a:t>
            </a:fld>
            <a:endParaRPr lang="en-GB" dirty="0"/>
          </a:p>
        </p:txBody>
      </p:sp>
    </p:spTree>
    <p:extLst>
      <p:ext uri="{BB962C8B-B14F-4D97-AF65-F5344CB8AC3E}">
        <p14:creationId xmlns:p14="http://schemas.microsoft.com/office/powerpoint/2010/main" val="2195915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bg1"/>
        </a:solidFill>
        <a:effectLst/>
      </p:bgPr>
    </p:bg>
    <p:spTree>
      <p:nvGrpSpPr>
        <p:cNvPr id="1" name=""/>
        <p:cNvGrpSpPr/>
        <p:nvPr/>
      </p:nvGrpSpPr>
      <p:grpSpPr>
        <a:xfrm>
          <a:off x="0" y="0"/>
          <a:ext cx="0" cy="0"/>
          <a:chOff x="0" y="0"/>
          <a:chExt cx="0" cy="0"/>
        </a:xfrm>
      </p:grpSpPr>
      <p:pic>
        <p:nvPicPr>
          <p:cNvPr id="2" name="Bild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Bild 11" descr="TreuhandSuisse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5826971"/>
            <a:ext cx="3251200" cy="662727"/>
          </a:xfrm>
          <a:prstGeom prst="rect">
            <a:avLst/>
          </a:prstGeom>
        </p:spPr>
      </p:pic>
      <p:sp>
        <p:nvSpPr>
          <p:cNvPr id="9" name="Titel 1"/>
          <p:cNvSpPr>
            <a:spLocks noGrp="1"/>
          </p:cNvSpPr>
          <p:nvPr>
            <p:ph type="ctrTitle"/>
          </p:nvPr>
        </p:nvSpPr>
        <p:spPr>
          <a:xfrm>
            <a:off x="384175" y="554038"/>
            <a:ext cx="8299450" cy="792162"/>
          </a:xfrm>
        </p:spPr>
        <p:txBody>
          <a:bodyPr/>
          <a:lstStyle/>
          <a:p>
            <a:r>
              <a:rPr lang="de-CH" cap="all" dirty="0" err="1">
                <a:solidFill>
                  <a:schemeClr val="accent3"/>
                </a:solidFill>
              </a:rPr>
              <a:t>hauptthema</a:t>
            </a:r>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820863"/>
            <a:ext cx="8569325" cy="3813175"/>
          </a:xfrm>
          <a:prstGeom prst="rect">
            <a:avLst/>
          </a:prstGeom>
        </p:spPr>
        <p:txBody>
          <a:bodyPr/>
          <a:lstStyle>
            <a:lvl1pPr>
              <a:defRPr>
                <a:solidFill>
                  <a:schemeClr val="accent6">
                    <a:lumMod val="50000"/>
                  </a:schemeClr>
                </a:solidFill>
              </a:defRPr>
            </a:lvl1pPr>
            <a:lvl2pPr marL="284400" indent="-284400">
              <a:defRPr/>
            </a:lvl2pPr>
            <a:lvl3pPr marL="540000" indent="-270000">
              <a:spcBef>
                <a:spcPts val="336"/>
              </a:spcBef>
              <a:defRPr/>
            </a:lvl3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14" name="Foliennummernplatzhalter 5"/>
          <p:cNvSpPr>
            <a:spLocks noGrp="1"/>
          </p:cNvSpPr>
          <p:nvPr>
            <p:ph type="sldNum" sz="quarter" idx="4"/>
          </p:nvPr>
        </p:nvSpPr>
        <p:spPr>
          <a:xfrm>
            <a:off x="287338" y="38100"/>
            <a:ext cx="2133600" cy="266700"/>
          </a:xfrm>
          <a:prstGeom prst="rect">
            <a:avLst/>
          </a:prstGeom>
        </p:spPr>
        <p:txBody>
          <a:bodyPr/>
          <a:lstStyle>
            <a:lvl1pPr algn="l">
              <a:defRPr sz="1200" b="0">
                <a:latin typeface="Arial" charset="0"/>
                <a:ea typeface="Arial" charset="0"/>
                <a:cs typeface="Arial" charset="0"/>
              </a:defRPr>
            </a:lvl1pPr>
          </a:lstStyle>
          <a:p>
            <a:fld id="{D00B8699-042E-8641-BDF0-F72DF0AA4012}" type="slidenum">
              <a:rPr lang="en-GB" smtClean="0"/>
              <a:pPr/>
              <a:t>‹Nr.›</a:t>
            </a:fld>
            <a:endParaRPr lang="en-GB" dirty="0"/>
          </a:p>
        </p:txBody>
      </p:sp>
      <p:sp>
        <p:nvSpPr>
          <p:cNvPr id="4" name="Rectangle 2"/>
          <p:cNvSpPr>
            <a:spLocks noGrp="1" noChangeArrowheads="1"/>
          </p:cNvSpPr>
          <p:nvPr>
            <p:ph type="title"/>
          </p:nvPr>
        </p:nvSpPr>
        <p:spPr bwMode="auto">
          <a:xfrm>
            <a:off x="287338" y="876300"/>
            <a:ext cx="8569325" cy="971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dirty="0"/>
              <a:t>Titelmasterformat durch Klicken bearbeiten</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287338" y="1820863"/>
            <a:ext cx="4210050" cy="3814762"/>
          </a:xfrm>
          <a:prstGeom prst="rect">
            <a:avLst/>
          </a:prstGeom>
        </p:spPr>
        <p:txBody>
          <a:bodyPr/>
          <a:lstStyle>
            <a:lvl1pPr>
              <a:defRPr sz="1600">
                <a:solidFill>
                  <a:srgbClr val="002060"/>
                </a:solidFill>
              </a:defRPr>
            </a:lvl1pPr>
            <a:lvl2pPr>
              <a:defRPr sz="1600"/>
            </a:lvl2pPr>
            <a:lvl3pPr>
              <a:defRPr sz="1200"/>
            </a:lvl3pPr>
            <a:lvl4pPr>
              <a:defRPr sz="1200"/>
            </a:lvl4pPr>
            <a:lvl5pPr>
              <a:defRPr sz="1200"/>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11" name="Text Placeholder 10"/>
          <p:cNvSpPr>
            <a:spLocks noGrp="1"/>
          </p:cNvSpPr>
          <p:nvPr>
            <p:ph type="body" sz="quarter" idx="14"/>
          </p:nvPr>
        </p:nvSpPr>
        <p:spPr>
          <a:xfrm>
            <a:off x="4646613" y="1820863"/>
            <a:ext cx="4210050" cy="3814762"/>
          </a:xfrm>
          <a:prstGeom prst="rect">
            <a:avLst/>
          </a:prstGeom>
        </p:spPr>
        <p:txBody>
          <a:bodyPr/>
          <a:lstStyle>
            <a:lvl1pPr>
              <a:defRPr sz="1600">
                <a:solidFill>
                  <a:srgbClr val="002060"/>
                </a:solidFill>
              </a:defRPr>
            </a:lvl1pPr>
            <a:lvl2pPr>
              <a:defRPr sz="1600"/>
            </a:lvl2pPr>
            <a:lvl3pPr>
              <a:defRPr sz="1200"/>
            </a:lvl3pPr>
            <a:lvl4pPr>
              <a:defRPr sz="1200"/>
            </a:lvl4pPr>
            <a:lvl5pPr>
              <a:defRPr sz="1200"/>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8" name="Rectangle 2"/>
          <p:cNvSpPr>
            <a:spLocks noGrp="1" noChangeArrowheads="1"/>
          </p:cNvSpPr>
          <p:nvPr>
            <p:ph type="title"/>
          </p:nvPr>
        </p:nvSpPr>
        <p:spPr bwMode="auto">
          <a:xfrm>
            <a:off x="287338" y="876300"/>
            <a:ext cx="8569325" cy="971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dirty="0"/>
              <a:t>Titelmasterformat durch Klicken bearbeiten</a:t>
            </a:r>
            <a:endParaRPr lang="en-GB" dirty="0"/>
          </a:p>
        </p:txBody>
      </p:sp>
      <p:sp>
        <p:nvSpPr>
          <p:cNvPr id="16" name="Foliennummernplatzhalter 5"/>
          <p:cNvSpPr>
            <a:spLocks noGrp="1"/>
          </p:cNvSpPr>
          <p:nvPr>
            <p:ph type="sldNum" sz="quarter" idx="4"/>
          </p:nvPr>
        </p:nvSpPr>
        <p:spPr>
          <a:xfrm>
            <a:off x="287338" y="38100"/>
            <a:ext cx="2133600" cy="266700"/>
          </a:xfrm>
          <a:prstGeom prst="rect">
            <a:avLst/>
          </a:prstGeom>
        </p:spPr>
        <p:txBody>
          <a:bodyPr/>
          <a:lstStyle>
            <a:lvl1pPr algn="l">
              <a:defRPr sz="1200" b="0">
                <a:latin typeface="Arial" charset="0"/>
                <a:ea typeface="Arial" charset="0"/>
                <a:cs typeface="Arial" charset="0"/>
              </a:defRPr>
            </a:lvl1pPr>
          </a:lstStyle>
          <a:p>
            <a:fld id="{D00B8699-042E-8641-BDF0-F72DF0AA4012}" type="slidenum">
              <a:rPr lang="en-GB" smtClean="0"/>
              <a:pPr/>
              <a:t>‹Nr.›</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Text und Inhal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87338" y="1820863"/>
            <a:ext cx="4208462" cy="3813175"/>
          </a:xfrm>
          <a:prstGeom prst="rect">
            <a:avLst/>
          </a:prstGeom>
        </p:spPr>
        <p:txBody>
          <a:bodyPr/>
          <a:lstStyle>
            <a:lvl1pPr>
              <a:defRPr sz="1600"/>
            </a:lvl1pPr>
            <a:lvl2pPr>
              <a:defRPr sz="1600"/>
            </a:lvl2pPr>
            <a:lvl3pPr>
              <a:defRPr sz="1200"/>
            </a:lvl3pPr>
            <a:lvl4pPr>
              <a:defRPr sz="1200"/>
            </a:lvl4pPr>
            <a:lvl5pPr>
              <a:defRPr sz="1200"/>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4" name="Content Placeholder 3"/>
          <p:cNvSpPr>
            <a:spLocks noGrp="1"/>
          </p:cNvSpPr>
          <p:nvPr>
            <p:ph sz="half" idx="2"/>
          </p:nvPr>
        </p:nvSpPr>
        <p:spPr>
          <a:xfrm>
            <a:off x="4648200" y="1820863"/>
            <a:ext cx="4208463" cy="3813175"/>
          </a:xfrm>
          <a:prstGeom prst="rect">
            <a:avLst/>
          </a:prstGeom>
        </p:spPr>
        <p:txBody>
          <a:bodyPr/>
          <a:lstStyle>
            <a:lvl1pPr>
              <a:defRPr sz="1600"/>
            </a:lvl1pPr>
            <a:lvl2pPr>
              <a:defRPr sz="1600"/>
            </a:lvl2pPr>
            <a:lvl3pPr>
              <a:defRPr sz="1200"/>
            </a:lvl3pPr>
            <a:lvl4pPr>
              <a:defRPr sz="1200"/>
            </a:lvl4pPr>
            <a:lvl5pPr>
              <a:defRPr sz="1200"/>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Rectangle 2"/>
          <p:cNvSpPr>
            <a:spLocks noGrp="1" noChangeArrowheads="1"/>
          </p:cNvSpPr>
          <p:nvPr>
            <p:ph type="title"/>
          </p:nvPr>
        </p:nvSpPr>
        <p:spPr bwMode="auto">
          <a:xfrm>
            <a:off x="287338" y="876300"/>
            <a:ext cx="8569325" cy="971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dirty="0"/>
              <a:t>Titelmasterformat durch Klicken bearbeiten</a:t>
            </a:r>
            <a:endParaRPr lang="en-GB" dirty="0"/>
          </a:p>
        </p:txBody>
      </p:sp>
      <p:sp>
        <p:nvSpPr>
          <p:cNvPr id="14" name="Foliennummernplatzhalter 5"/>
          <p:cNvSpPr>
            <a:spLocks noGrp="1"/>
          </p:cNvSpPr>
          <p:nvPr>
            <p:ph type="sldNum" sz="quarter" idx="4"/>
          </p:nvPr>
        </p:nvSpPr>
        <p:spPr>
          <a:xfrm>
            <a:off x="287338" y="38100"/>
            <a:ext cx="2133600" cy="266700"/>
          </a:xfrm>
          <a:prstGeom prst="rect">
            <a:avLst/>
          </a:prstGeom>
        </p:spPr>
        <p:txBody>
          <a:bodyPr/>
          <a:lstStyle>
            <a:lvl1pPr algn="l">
              <a:defRPr sz="1200" b="0">
                <a:latin typeface="Arial" charset="0"/>
                <a:ea typeface="Arial" charset="0"/>
                <a:cs typeface="Arial" charset="0"/>
              </a:defRPr>
            </a:lvl1pPr>
          </a:lstStyle>
          <a:p>
            <a:fld id="{D00B8699-042E-8641-BDF0-F72DF0AA4012}" type="slidenum">
              <a:rPr lang="en-GB" smtClean="0"/>
              <a:pPr/>
              <a:t>‹Nr.›</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Text über Inhal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87338" y="1820864"/>
            <a:ext cx="8569325" cy="457200"/>
          </a:xfrm>
          <a:prstGeom prst="rect">
            <a:avLst/>
          </a:prstGeom>
        </p:spPr>
        <p:txBody>
          <a:bodyPr/>
          <a:lstStyle>
            <a:lvl1pPr>
              <a:defRPr sz="1600"/>
            </a:lvl1pPr>
            <a:lvl2pPr>
              <a:defRPr sz="1600"/>
            </a:lvl2pPr>
            <a:lvl3pPr>
              <a:defRPr sz="1200" i="0"/>
            </a:lvl3pPr>
            <a:lvl4pPr>
              <a:defRPr sz="1200" i="0"/>
            </a:lvl4pPr>
            <a:lvl5pPr>
              <a:defRPr sz="1200" i="0"/>
            </a:lvl5pPr>
          </a:lstStyle>
          <a:p>
            <a:pPr lvl="0"/>
            <a:r>
              <a:rPr lang="de-DE"/>
              <a:t>Textmasterformate durch Klicken bearbeiten</a:t>
            </a:r>
          </a:p>
        </p:txBody>
      </p:sp>
      <p:sp>
        <p:nvSpPr>
          <p:cNvPr id="4" name="Content Placeholder 3"/>
          <p:cNvSpPr>
            <a:spLocks noGrp="1"/>
          </p:cNvSpPr>
          <p:nvPr>
            <p:ph sz="half" idx="2"/>
          </p:nvPr>
        </p:nvSpPr>
        <p:spPr>
          <a:xfrm>
            <a:off x="287339" y="2278064"/>
            <a:ext cx="7594600" cy="3355974"/>
          </a:xfrm>
          <a:prstGeom prst="rect">
            <a:avLst/>
          </a:prstGeom>
        </p:spPr>
        <p:txBody>
          <a:bodyPr/>
          <a:lstStyle>
            <a:lvl1pPr>
              <a:defRPr sz="1600"/>
            </a:lvl1pPr>
            <a:lvl2pPr>
              <a:defRPr sz="1600"/>
            </a:lvl2pPr>
            <a:lvl3pPr>
              <a:defRPr sz="1200"/>
            </a:lvl3pPr>
            <a:lvl4pPr>
              <a:defRPr sz="1200"/>
            </a:lvl4pPr>
            <a:lvl5pPr>
              <a:defRPr sz="1200"/>
            </a:lvl5pPr>
          </a:lstStyle>
          <a:p>
            <a:pPr lvl="0"/>
            <a:r>
              <a:rPr lang="de-DE"/>
              <a:t>Textmasterformate durch Klicken bearbeiten</a:t>
            </a:r>
          </a:p>
        </p:txBody>
      </p:sp>
      <p:sp>
        <p:nvSpPr>
          <p:cNvPr id="8" name="Rectangle 2"/>
          <p:cNvSpPr>
            <a:spLocks noGrp="1" noChangeArrowheads="1"/>
          </p:cNvSpPr>
          <p:nvPr>
            <p:ph type="title"/>
          </p:nvPr>
        </p:nvSpPr>
        <p:spPr bwMode="auto">
          <a:xfrm>
            <a:off x="287338" y="876300"/>
            <a:ext cx="8569325" cy="971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dirty="0"/>
              <a:t>Titelmasterformat durch Klicken bearbeiten</a:t>
            </a:r>
            <a:endParaRPr lang="en-GB" dirty="0"/>
          </a:p>
        </p:txBody>
      </p:sp>
      <p:sp>
        <p:nvSpPr>
          <p:cNvPr id="14" name="Foliennummernplatzhalter 5"/>
          <p:cNvSpPr>
            <a:spLocks noGrp="1"/>
          </p:cNvSpPr>
          <p:nvPr>
            <p:ph type="sldNum" sz="quarter" idx="4"/>
          </p:nvPr>
        </p:nvSpPr>
        <p:spPr>
          <a:xfrm>
            <a:off x="287338" y="38100"/>
            <a:ext cx="2133600" cy="266700"/>
          </a:xfrm>
          <a:prstGeom prst="rect">
            <a:avLst/>
          </a:prstGeom>
        </p:spPr>
        <p:txBody>
          <a:bodyPr/>
          <a:lstStyle>
            <a:lvl1pPr algn="l">
              <a:defRPr sz="1200" b="0">
                <a:latin typeface="Arial" charset="0"/>
                <a:ea typeface="Arial" charset="0"/>
                <a:cs typeface="Arial" charset="0"/>
              </a:defRPr>
            </a:lvl1pPr>
          </a:lstStyle>
          <a:p>
            <a:fld id="{D00B8699-042E-8641-BDF0-F72DF0AA4012}" type="slidenum">
              <a:rPr lang="en-GB" smtClean="0"/>
              <a:pPr/>
              <a:t>‹Nr.›</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pic>
        <p:nvPicPr>
          <p:cNvPr id="3" name="Bild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00"/>
            <a:ext cx="9144000" cy="3256547"/>
          </a:xfrm>
          <a:prstGeom prst="rect">
            <a:avLst/>
          </a:prstGeom>
        </p:spPr>
      </p:pic>
      <p:pic>
        <p:nvPicPr>
          <p:cNvPr id="2" name="Bild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766560"/>
            <a:ext cx="9144000" cy="91440"/>
          </a:xfrm>
          <a:prstGeom prst="rect">
            <a:avLst/>
          </a:prstGeom>
        </p:spPr>
      </p:pic>
      <p:sp>
        <p:nvSpPr>
          <p:cNvPr id="12" name="Content Placeholder 2"/>
          <p:cNvSpPr>
            <a:spLocks noGrp="1"/>
          </p:cNvSpPr>
          <p:nvPr>
            <p:ph idx="1" hasCustomPrompt="1"/>
          </p:nvPr>
        </p:nvSpPr>
        <p:spPr>
          <a:xfrm>
            <a:off x="287338" y="2918871"/>
            <a:ext cx="8569325" cy="3494629"/>
          </a:xfrm>
          <a:prstGeom prst="rect">
            <a:avLst/>
          </a:prstGeom>
        </p:spPr>
        <p:txBody>
          <a:bodyPr/>
          <a:lstStyle>
            <a:lvl1pPr>
              <a:defRPr b="1"/>
            </a:lvl1pPr>
            <a:lvl2pPr marL="336550" indent="-334963">
              <a:buFont typeface=".AppleSystemUIFont" charset="-120"/>
              <a:buChar char="…"/>
              <a:defRPr/>
            </a:lvl2pPr>
          </a:lstStyle>
          <a:p>
            <a:pPr lvl="0"/>
            <a:r>
              <a:rPr lang="de-DE" dirty="0" err="1"/>
              <a:t>Wussen</a:t>
            </a:r>
            <a:r>
              <a:rPr lang="de-DE" dirty="0"/>
              <a:t> Sie, dass …</a:t>
            </a:r>
          </a:p>
          <a:p>
            <a:pPr lvl="1"/>
            <a:r>
              <a:rPr lang="de-DE" dirty="0"/>
              <a:t>ein vielseitiges und spannendes Kursprogramm im 2018 auf Sie wartet?</a:t>
            </a:r>
          </a:p>
          <a:p>
            <a:pPr lvl="1"/>
            <a:r>
              <a:rPr lang="de-DE" dirty="0"/>
              <a:t>Sie als Fachperson bei uns in den Genuss einer passenden Weiterbildung kommen?</a:t>
            </a:r>
          </a:p>
          <a:p>
            <a:pPr lvl="1"/>
            <a:r>
              <a:rPr lang="de-DE" dirty="0"/>
              <a:t>KURS | ZYKLUS, AUDIT | FORUM und FACH | DIALOG als Jahreskurse aufgebaut sind und stets aktuelles Fachwissen vermitteln?</a:t>
            </a:r>
          </a:p>
          <a:p>
            <a:pPr lvl="1"/>
            <a:r>
              <a:rPr lang="de-DE" dirty="0"/>
              <a:t>unsere Kurse die optimale Plattform für den Austausch unter Berufskollegen sind?</a:t>
            </a:r>
          </a:p>
          <a:p>
            <a:pPr lvl="0"/>
            <a:endParaRPr lang="de-DE" dirty="0"/>
          </a:p>
          <a:p>
            <a:pPr lvl="0"/>
            <a:r>
              <a:rPr lang="de-DE" dirty="0"/>
              <a:t>Schauen Sie sich unser Kursangebot 2018 an und melden Sie sich für Ihr passendes ­Weiterbildungspaket online an.</a:t>
            </a:r>
          </a:p>
        </p:txBody>
      </p:sp>
      <p:pic>
        <p:nvPicPr>
          <p:cNvPr id="13" name="Bild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9144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accent3"/>
        </a:solid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bwMode="auto">
          <a:xfrm>
            <a:off x="287338" y="876300"/>
            <a:ext cx="8569325" cy="971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dirty="0"/>
              <a:t>Titelmasterformat durch Klicken bearbeiten</a:t>
            </a:r>
            <a:endParaRPr lang="en-GB" dirty="0"/>
          </a:p>
        </p:txBody>
      </p:sp>
      <p:sp>
        <p:nvSpPr>
          <p:cNvPr id="12" name="Rectangle 3"/>
          <p:cNvSpPr>
            <a:spLocks noGrp="1" noChangeArrowheads="1"/>
          </p:cNvSpPr>
          <p:nvPr>
            <p:ph type="body" idx="1"/>
          </p:nvPr>
        </p:nvSpPr>
        <p:spPr bwMode="auto">
          <a:xfrm>
            <a:off x="287338" y="1820863"/>
            <a:ext cx="8569325" cy="44529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pic>
        <p:nvPicPr>
          <p:cNvPr id="2" name="Bild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6766560"/>
            <a:ext cx="9144000" cy="91440"/>
          </a:xfrm>
          <a:prstGeom prst="rect">
            <a:avLst/>
          </a:prstGeom>
        </p:spPr>
      </p:pic>
      <p:pic>
        <p:nvPicPr>
          <p:cNvPr id="13" name="Bild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381000"/>
          </a:xfrm>
          <a:prstGeom prst="rect">
            <a:avLst/>
          </a:prstGeom>
        </p:spPr>
      </p:pic>
      <p:sp>
        <p:nvSpPr>
          <p:cNvPr id="16" name="Foliennummernplatzhalter 5"/>
          <p:cNvSpPr>
            <a:spLocks noGrp="1"/>
          </p:cNvSpPr>
          <p:nvPr>
            <p:ph type="sldNum" sz="quarter" idx="4"/>
          </p:nvPr>
        </p:nvSpPr>
        <p:spPr>
          <a:xfrm>
            <a:off x="287338" y="38100"/>
            <a:ext cx="2133600" cy="266700"/>
          </a:xfrm>
          <a:prstGeom prst="rect">
            <a:avLst/>
          </a:prstGeom>
        </p:spPr>
        <p:txBody>
          <a:bodyPr/>
          <a:lstStyle>
            <a:lvl1pPr algn="l">
              <a:defRPr sz="1200" b="0">
                <a:solidFill>
                  <a:schemeClr val="tx1"/>
                </a:solidFill>
                <a:latin typeface="Arial" charset="0"/>
                <a:ea typeface="Arial" charset="0"/>
                <a:cs typeface="Arial" charset="0"/>
              </a:defRPr>
            </a:lvl1pPr>
          </a:lstStyle>
          <a:p>
            <a:fld id="{D00B8699-042E-8641-BDF0-F72DF0AA4012}" type="slidenum">
              <a:rPr lang="en-GB" smtClean="0"/>
              <a:pPr/>
              <a:t>‹Nr.›</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61" r:id="rId5"/>
    <p:sldLayoutId id="2147483654" r:id="rId6"/>
  </p:sldLayoutIdLst>
  <p:timing>
    <p:tnLst>
      <p:par>
        <p:cTn id="1" dur="indefinite" restart="never" nodeType="tmRoot"/>
      </p:par>
    </p:tnLst>
  </p:timing>
  <p:hf hdr="0" dt="0"/>
  <p:txStyles>
    <p:titleStyle>
      <a:lvl1pPr algn="l" rtl="0" eaLnBrk="1" fontAlgn="base" hangingPunct="1">
        <a:lnSpc>
          <a:spcPct val="105000"/>
        </a:lnSpc>
        <a:spcBef>
          <a:spcPct val="0"/>
        </a:spcBef>
        <a:spcAft>
          <a:spcPct val="0"/>
        </a:spcAft>
        <a:defRPr sz="2800" b="1">
          <a:solidFill>
            <a:srgbClr val="0065A6"/>
          </a:solidFill>
          <a:latin typeface="Arial"/>
          <a:ea typeface="+mj-ea"/>
          <a:cs typeface="Arial"/>
        </a:defRPr>
      </a:lvl1pPr>
      <a:lvl2pPr algn="l" rtl="0" eaLnBrk="1" fontAlgn="base" hangingPunct="1">
        <a:lnSpc>
          <a:spcPct val="105000"/>
        </a:lnSpc>
        <a:spcBef>
          <a:spcPct val="0"/>
        </a:spcBef>
        <a:spcAft>
          <a:spcPct val="0"/>
        </a:spcAft>
        <a:defRPr sz="2800" b="1">
          <a:solidFill>
            <a:srgbClr val="ED1A3B"/>
          </a:solidFill>
          <a:latin typeface="Trebuchet MS" pitchFamily="34" charset="0"/>
        </a:defRPr>
      </a:lvl2pPr>
      <a:lvl3pPr algn="l" rtl="0" eaLnBrk="1" fontAlgn="base" hangingPunct="1">
        <a:lnSpc>
          <a:spcPct val="105000"/>
        </a:lnSpc>
        <a:spcBef>
          <a:spcPct val="0"/>
        </a:spcBef>
        <a:spcAft>
          <a:spcPct val="0"/>
        </a:spcAft>
        <a:defRPr sz="2800" b="1">
          <a:solidFill>
            <a:srgbClr val="ED1A3B"/>
          </a:solidFill>
          <a:latin typeface="Trebuchet MS" pitchFamily="34" charset="0"/>
        </a:defRPr>
      </a:lvl3pPr>
      <a:lvl4pPr algn="l" rtl="0" eaLnBrk="1" fontAlgn="base" hangingPunct="1">
        <a:lnSpc>
          <a:spcPct val="105000"/>
        </a:lnSpc>
        <a:spcBef>
          <a:spcPct val="0"/>
        </a:spcBef>
        <a:spcAft>
          <a:spcPct val="0"/>
        </a:spcAft>
        <a:defRPr sz="2800" b="1">
          <a:solidFill>
            <a:srgbClr val="ED1A3B"/>
          </a:solidFill>
          <a:latin typeface="Trebuchet MS" pitchFamily="34" charset="0"/>
        </a:defRPr>
      </a:lvl4pPr>
      <a:lvl5pPr algn="l" rtl="0" eaLnBrk="1" fontAlgn="base" hangingPunct="1">
        <a:lnSpc>
          <a:spcPct val="105000"/>
        </a:lnSpc>
        <a:spcBef>
          <a:spcPct val="0"/>
        </a:spcBef>
        <a:spcAft>
          <a:spcPct val="0"/>
        </a:spcAft>
        <a:defRPr sz="2800" b="1">
          <a:solidFill>
            <a:srgbClr val="ED1A3B"/>
          </a:solidFill>
          <a:latin typeface="Trebuchet MS" pitchFamily="34" charset="0"/>
        </a:defRPr>
      </a:lvl5pPr>
      <a:lvl6pPr marL="457200" algn="l" rtl="0" eaLnBrk="1" fontAlgn="base" hangingPunct="1">
        <a:lnSpc>
          <a:spcPct val="105000"/>
        </a:lnSpc>
        <a:spcBef>
          <a:spcPct val="0"/>
        </a:spcBef>
        <a:spcAft>
          <a:spcPct val="0"/>
        </a:spcAft>
        <a:defRPr sz="2800" b="1">
          <a:solidFill>
            <a:srgbClr val="ED1A3B"/>
          </a:solidFill>
          <a:latin typeface="Trebuchet MS" pitchFamily="34" charset="0"/>
        </a:defRPr>
      </a:lvl6pPr>
      <a:lvl7pPr marL="914400" algn="l" rtl="0" eaLnBrk="1" fontAlgn="base" hangingPunct="1">
        <a:lnSpc>
          <a:spcPct val="105000"/>
        </a:lnSpc>
        <a:spcBef>
          <a:spcPct val="0"/>
        </a:spcBef>
        <a:spcAft>
          <a:spcPct val="0"/>
        </a:spcAft>
        <a:defRPr sz="2800" b="1">
          <a:solidFill>
            <a:srgbClr val="ED1A3B"/>
          </a:solidFill>
          <a:latin typeface="Trebuchet MS" pitchFamily="34" charset="0"/>
        </a:defRPr>
      </a:lvl7pPr>
      <a:lvl8pPr marL="1371600" algn="l" rtl="0" eaLnBrk="1" fontAlgn="base" hangingPunct="1">
        <a:lnSpc>
          <a:spcPct val="105000"/>
        </a:lnSpc>
        <a:spcBef>
          <a:spcPct val="0"/>
        </a:spcBef>
        <a:spcAft>
          <a:spcPct val="0"/>
        </a:spcAft>
        <a:defRPr sz="2800" b="1">
          <a:solidFill>
            <a:srgbClr val="ED1A3B"/>
          </a:solidFill>
          <a:latin typeface="Trebuchet MS" pitchFamily="34" charset="0"/>
        </a:defRPr>
      </a:lvl8pPr>
      <a:lvl9pPr marL="1828800" algn="l" rtl="0" eaLnBrk="1" fontAlgn="base" hangingPunct="1">
        <a:lnSpc>
          <a:spcPct val="105000"/>
        </a:lnSpc>
        <a:spcBef>
          <a:spcPct val="0"/>
        </a:spcBef>
        <a:spcAft>
          <a:spcPct val="0"/>
        </a:spcAft>
        <a:defRPr sz="2800" b="1">
          <a:solidFill>
            <a:srgbClr val="ED1A3B"/>
          </a:solidFill>
          <a:latin typeface="Trebuchet MS" pitchFamily="34" charset="0"/>
        </a:defRPr>
      </a:lvl9pPr>
    </p:titleStyle>
    <p:bodyStyle>
      <a:lvl1pPr algn="l" rtl="0" eaLnBrk="1" fontAlgn="base" hangingPunct="1">
        <a:spcBef>
          <a:spcPct val="20000"/>
        </a:spcBef>
        <a:spcAft>
          <a:spcPct val="0"/>
        </a:spcAft>
        <a:defRPr>
          <a:solidFill>
            <a:schemeClr val="accent6">
              <a:lumMod val="50000"/>
            </a:schemeClr>
          </a:solidFill>
          <a:latin typeface="Arial"/>
          <a:ea typeface="+mn-ea"/>
          <a:cs typeface="Arial"/>
        </a:defRPr>
      </a:lvl1pPr>
      <a:lvl2pPr marL="284400" indent="-284400" algn="l" rtl="0" eaLnBrk="1" fontAlgn="base" hangingPunct="1">
        <a:spcBef>
          <a:spcPct val="20000"/>
        </a:spcBef>
        <a:spcAft>
          <a:spcPct val="0"/>
        </a:spcAft>
        <a:buChar char="•"/>
        <a:defRPr>
          <a:solidFill>
            <a:srgbClr val="786860"/>
          </a:solidFill>
          <a:latin typeface="Arial"/>
          <a:cs typeface="Arial"/>
        </a:defRPr>
      </a:lvl2pPr>
      <a:lvl3pPr marL="540000" indent="-270000" algn="l" rtl="0" eaLnBrk="1" fontAlgn="base" hangingPunct="1">
        <a:spcBef>
          <a:spcPts val="336"/>
        </a:spcBef>
        <a:spcAft>
          <a:spcPct val="0"/>
        </a:spcAft>
        <a:buFont typeface="Univers HSBCPB Con 520" pitchFamily="34" charset="0"/>
        <a:buChar char="-"/>
        <a:defRPr sz="1400">
          <a:solidFill>
            <a:srgbClr val="786860"/>
          </a:solidFill>
          <a:latin typeface="Arial"/>
          <a:cs typeface="Arial"/>
        </a:defRPr>
      </a:lvl3pPr>
      <a:lvl4pPr marL="806450" indent="-271463" algn="l" rtl="0" eaLnBrk="1" fontAlgn="base" hangingPunct="1">
        <a:spcBef>
          <a:spcPct val="20000"/>
        </a:spcBef>
        <a:spcAft>
          <a:spcPct val="0"/>
        </a:spcAft>
        <a:buFont typeface="Univers HSBCPB Con 520" pitchFamily="34" charset="0"/>
        <a:buChar char="-"/>
        <a:defRPr sz="1400">
          <a:solidFill>
            <a:srgbClr val="786860"/>
          </a:solidFill>
          <a:latin typeface="Arial"/>
          <a:cs typeface="Arial"/>
        </a:defRPr>
      </a:lvl4pPr>
      <a:lvl5pPr marL="1301750" indent="-328613" algn="l" rtl="0" eaLnBrk="1" fontAlgn="base" hangingPunct="1">
        <a:spcBef>
          <a:spcPct val="20000"/>
        </a:spcBef>
        <a:spcAft>
          <a:spcPct val="0"/>
        </a:spcAft>
        <a:buFont typeface="Univers HSBCPB Con 520" pitchFamily="34" charset="0"/>
        <a:buChar char="-"/>
        <a:defRPr sz="1400">
          <a:solidFill>
            <a:srgbClr val="786860"/>
          </a:solidFill>
          <a:latin typeface="Arial"/>
          <a:cs typeface="Arial"/>
        </a:defRPr>
      </a:lvl5pPr>
      <a:lvl6pPr marL="17589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6pPr>
      <a:lvl7pPr marL="22161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33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30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84175" y="554038"/>
            <a:ext cx="8299450" cy="792162"/>
          </a:xfrm>
        </p:spPr>
        <p:txBody>
          <a:bodyPr/>
          <a:lstStyle/>
          <a:p>
            <a:r>
              <a:rPr lang="de-CH" cap="all" dirty="0" smtClean="0">
                <a:solidFill>
                  <a:schemeClr val="accent3"/>
                </a:solidFill>
              </a:rPr>
              <a:t>Steuerrecht</a:t>
            </a:r>
            <a:endParaRPr lang="de-DE" dirty="0"/>
          </a:p>
        </p:txBody>
      </p:sp>
      <p:sp>
        <p:nvSpPr>
          <p:cNvPr id="3" name="Rectangle 7"/>
          <p:cNvSpPr txBox="1">
            <a:spLocks noChangeArrowheads="1"/>
          </p:cNvSpPr>
          <p:nvPr/>
        </p:nvSpPr>
        <p:spPr bwMode="auto">
          <a:xfrm>
            <a:off x="384175" y="1346199"/>
            <a:ext cx="7544955" cy="85015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20000"/>
              </a:spcBef>
              <a:spcAft>
                <a:spcPct val="0"/>
              </a:spcAft>
              <a:defRPr>
                <a:solidFill>
                  <a:srgbClr val="786860"/>
                </a:solidFill>
                <a:latin typeface="Arial"/>
                <a:ea typeface="+mn-ea"/>
                <a:cs typeface="Arial"/>
              </a:defRPr>
            </a:lvl1pPr>
            <a:lvl2pPr marL="336550" indent="-334963" algn="l" rtl="0" eaLnBrk="1" fontAlgn="base" hangingPunct="1">
              <a:spcBef>
                <a:spcPct val="20000"/>
              </a:spcBef>
              <a:spcAft>
                <a:spcPct val="0"/>
              </a:spcAft>
              <a:buChar char="•"/>
              <a:defRPr>
                <a:solidFill>
                  <a:srgbClr val="786860"/>
                </a:solidFill>
                <a:latin typeface="Arial"/>
                <a:cs typeface="Arial"/>
              </a:defRPr>
            </a:lvl2pPr>
            <a:lvl3pPr marL="641350" indent="-303213" algn="l" rtl="0" eaLnBrk="1" fontAlgn="base" hangingPunct="1">
              <a:spcBef>
                <a:spcPct val="20000"/>
              </a:spcBef>
              <a:spcAft>
                <a:spcPct val="0"/>
              </a:spcAft>
              <a:buFont typeface="Univers HSBCPB Con 520" pitchFamily="34" charset="0"/>
              <a:buChar char="-"/>
              <a:defRPr sz="1400">
                <a:solidFill>
                  <a:srgbClr val="786860"/>
                </a:solidFill>
                <a:latin typeface="Arial"/>
                <a:cs typeface="Arial"/>
              </a:defRPr>
            </a:lvl3pPr>
            <a:lvl4pPr marL="971550" indent="-328613" algn="l" rtl="0" eaLnBrk="1" fontAlgn="base" hangingPunct="1">
              <a:spcBef>
                <a:spcPct val="20000"/>
              </a:spcBef>
              <a:spcAft>
                <a:spcPct val="0"/>
              </a:spcAft>
              <a:buFont typeface="Univers HSBCPB Con 520" pitchFamily="34" charset="0"/>
              <a:buChar char="-"/>
              <a:defRPr sz="1400">
                <a:solidFill>
                  <a:srgbClr val="786860"/>
                </a:solidFill>
                <a:latin typeface="Arial"/>
                <a:cs typeface="Arial"/>
              </a:defRPr>
            </a:lvl4pPr>
            <a:lvl5pPr marL="1301750" indent="-328613" algn="l" rtl="0" eaLnBrk="1" fontAlgn="base" hangingPunct="1">
              <a:spcBef>
                <a:spcPct val="20000"/>
              </a:spcBef>
              <a:spcAft>
                <a:spcPct val="0"/>
              </a:spcAft>
              <a:buFont typeface="Univers HSBCPB Con 520" pitchFamily="34" charset="0"/>
              <a:buChar char="-"/>
              <a:defRPr sz="1400">
                <a:solidFill>
                  <a:srgbClr val="786860"/>
                </a:solidFill>
                <a:latin typeface="Arial"/>
                <a:cs typeface="Arial"/>
              </a:defRPr>
            </a:lvl5pPr>
            <a:lvl6pPr marL="17589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6pPr>
            <a:lvl7pPr marL="22161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33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30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9pPr>
          </a:lstStyle>
          <a:p>
            <a:r>
              <a:rPr lang="de-CH" sz="1800" kern="0" dirty="0" smtClean="0">
                <a:solidFill>
                  <a:srgbClr val="FFFFFF"/>
                </a:solidFill>
              </a:rPr>
              <a:t>Rechtsmittel im Steuerrecht: </a:t>
            </a:r>
            <a:br>
              <a:rPr lang="de-CH" sz="1800" kern="0" dirty="0" smtClean="0">
                <a:solidFill>
                  <a:srgbClr val="FFFFFF"/>
                </a:solidFill>
              </a:rPr>
            </a:br>
            <a:r>
              <a:rPr lang="de-CH" sz="1800" kern="0" dirty="0" smtClean="0">
                <a:solidFill>
                  <a:srgbClr val="FFFFFF"/>
                </a:solidFill>
              </a:rPr>
              <a:t>Formelle Hürden sowie Tipps zur Strategie aus dem Blickwinkel einer Richterin</a:t>
            </a:r>
            <a:endParaRPr lang="de-CH" sz="1800" b="1" kern="0" dirty="0">
              <a:solidFill>
                <a:srgbClr val="FFFFFF"/>
              </a:solidFill>
            </a:endParaRPr>
          </a:p>
        </p:txBody>
      </p:sp>
      <p:sp>
        <p:nvSpPr>
          <p:cNvPr id="4" name="Rectangle 7"/>
          <p:cNvSpPr txBox="1">
            <a:spLocks noChangeArrowheads="1"/>
          </p:cNvSpPr>
          <p:nvPr/>
        </p:nvSpPr>
        <p:spPr bwMode="auto">
          <a:xfrm>
            <a:off x="384175" y="4851400"/>
            <a:ext cx="8299450" cy="673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20000"/>
              </a:spcBef>
              <a:spcAft>
                <a:spcPct val="0"/>
              </a:spcAft>
              <a:defRPr>
                <a:solidFill>
                  <a:srgbClr val="786860"/>
                </a:solidFill>
                <a:latin typeface="Arial"/>
                <a:ea typeface="+mn-ea"/>
                <a:cs typeface="Arial"/>
              </a:defRPr>
            </a:lvl1pPr>
            <a:lvl2pPr marL="336550" indent="-334963" algn="l" rtl="0" eaLnBrk="1" fontAlgn="base" hangingPunct="1">
              <a:spcBef>
                <a:spcPct val="20000"/>
              </a:spcBef>
              <a:spcAft>
                <a:spcPct val="0"/>
              </a:spcAft>
              <a:buChar char="•"/>
              <a:defRPr>
                <a:solidFill>
                  <a:srgbClr val="786860"/>
                </a:solidFill>
                <a:latin typeface="Arial"/>
                <a:cs typeface="Arial"/>
              </a:defRPr>
            </a:lvl2pPr>
            <a:lvl3pPr marL="641350" indent="-303213" algn="l" rtl="0" eaLnBrk="1" fontAlgn="base" hangingPunct="1">
              <a:spcBef>
                <a:spcPct val="20000"/>
              </a:spcBef>
              <a:spcAft>
                <a:spcPct val="0"/>
              </a:spcAft>
              <a:buFont typeface="Univers HSBCPB Con 520" pitchFamily="34" charset="0"/>
              <a:buChar char="-"/>
              <a:defRPr sz="1400">
                <a:solidFill>
                  <a:srgbClr val="786860"/>
                </a:solidFill>
                <a:latin typeface="Arial"/>
                <a:cs typeface="Arial"/>
              </a:defRPr>
            </a:lvl3pPr>
            <a:lvl4pPr marL="971550" indent="-328613" algn="l" rtl="0" eaLnBrk="1" fontAlgn="base" hangingPunct="1">
              <a:spcBef>
                <a:spcPct val="20000"/>
              </a:spcBef>
              <a:spcAft>
                <a:spcPct val="0"/>
              </a:spcAft>
              <a:buFont typeface="Univers HSBCPB Con 520" pitchFamily="34" charset="0"/>
              <a:buChar char="-"/>
              <a:defRPr sz="1400">
                <a:solidFill>
                  <a:srgbClr val="786860"/>
                </a:solidFill>
                <a:latin typeface="Arial"/>
                <a:cs typeface="Arial"/>
              </a:defRPr>
            </a:lvl4pPr>
            <a:lvl5pPr marL="1301750" indent="-328613" algn="l" rtl="0" eaLnBrk="1" fontAlgn="base" hangingPunct="1">
              <a:spcBef>
                <a:spcPct val="20000"/>
              </a:spcBef>
              <a:spcAft>
                <a:spcPct val="0"/>
              </a:spcAft>
              <a:buFont typeface="Univers HSBCPB Con 520" pitchFamily="34" charset="0"/>
              <a:buChar char="-"/>
              <a:defRPr sz="1400">
                <a:solidFill>
                  <a:srgbClr val="786860"/>
                </a:solidFill>
                <a:latin typeface="Arial"/>
                <a:cs typeface="Arial"/>
              </a:defRPr>
            </a:lvl5pPr>
            <a:lvl6pPr marL="17589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6pPr>
            <a:lvl7pPr marL="22161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33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30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9pPr>
          </a:lstStyle>
          <a:p>
            <a:pPr lvl="0">
              <a:spcBef>
                <a:spcPct val="0"/>
              </a:spcBef>
            </a:pPr>
            <a:r>
              <a:rPr lang="de-CH" sz="1200" b="0" kern="0" cap="all" dirty="0" smtClean="0">
                <a:solidFill>
                  <a:schemeClr val="tx1"/>
                </a:solidFill>
                <a:latin typeface="Arial" charset="0"/>
                <a:ea typeface="Arial" charset="0"/>
                <a:cs typeface="Arial" charset="0"/>
              </a:rPr>
              <a:t>Nadia Tarolli </a:t>
            </a:r>
            <a:r>
              <a:rPr lang="de-CH" sz="1200" b="0" kern="0" cap="all" dirty="0" err="1" smtClean="0">
                <a:solidFill>
                  <a:schemeClr val="tx1"/>
                </a:solidFill>
                <a:latin typeface="Arial" charset="0"/>
                <a:ea typeface="Arial" charset="0"/>
                <a:cs typeface="Arial" charset="0"/>
              </a:rPr>
              <a:t>schmidt</a:t>
            </a:r>
            <a:endParaRPr lang="de-CH" sz="1200" b="0" kern="0" cap="all" dirty="0">
              <a:solidFill>
                <a:schemeClr val="tx1"/>
              </a:solidFill>
              <a:latin typeface="Arial" charset="0"/>
              <a:ea typeface="Arial" charset="0"/>
              <a:cs typeface="Arial" charset="0"/>
            </a:endParaRPr>
          </a:p>
          <a:p>
            <a:pPr lvl="0">
              <a:spcBef>
                <a:spcPct val="0"/>
              </a:spcBef>
            </a:pPr>
            <a:r>
              <a:rPr lang="de-CH" sz="1200" b="0" kern="0" dirty="0" smtClean="0">
                <a:solidFill>
                  <a:schemeClr val="tx1"/>
                </a:solidFill>
                <a:latin typeface="Arial" charset="0"/>
                <a:ea typeface="Arial" charset="0"/>
                <a:cs typeface="Arial" charset="0"/>
              </a:rPr>
              <a:t>20. November 2019</a:t>
            </a:r>
            <a:endParaRPr lang="de-CH" sz="1200" b="0" kern="0" dirty="0">
              <a:solidFill>
                <a:schemeClr val="tx1"/>
              </a:solidFill>
              <a:latin typeface="Arial" charset="0"/>
              <a:ea typeface="Arial" charset="0"/>
              <a:cs typeface="Arial" charset="0"/>
            </a:endParaRPr>
          </a:p>
          <a:p>
            <a:endParaRPr lang="de-CH" sz="1800" b="1" kern="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030121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a:solidFill>
                  <a:srgbClr val="002060"/>
                </a:solidFill>
              </a:rPr>
              <a:t>Dauer der Frist</a:t>
            </a:r>
          </a:p>
          <a:p>
            <a:pPr marL="285750" indent="-285750">
              <a:buFont typeface="Arial" panose="020B0604020202020204" pitchFamily="34" charset="0"/>
              <a:buChar char="•"/>
            </a:pPr>
            <a:r>
              <a:rPr lang="de-CH" dirty="0"/>
              <a:t>Regel 30-tägige </a:t>
            </a:r>
            <a:r>
              <a:rPr lang="de-CH" dirty="0" smtClean="0"/>
              <a:t>Frist</a:t>
            </a:r>
          </a:p>
          <a:p>
            <a:pPr marL="285750" indent="-285750">
              <a:buFont typeface="Arial" panose="020B0604020202020204" pitchFamily="34" charset="0"/>
              <a:buChar char="•"/>
            </a:pPr>
            <a:r>
              <a:rPr lang="de-CH" dirty="0" smtClean="0"/>
              <a:t>Ausnahmen:</a:t>
            </a:r>
          </a:p>
          <a:p>
            <a:pPr marL="570150" lvl="1" indent="-285750">
              <a:buFont typeface="Arial" panose="020B0604020202020204" pitchFamily="34" charset="0"/>
              <a:buChar char="•"/>
            </a:pPr>
            <a:r>
              <a:rPr lang="de-CH" sz="1400" dirty="0" smtClean="0"/>
              <a:t>Z.B. Kanton Bern </a:t>
            </a:r>
            <a:r>
              <a:rPr lang="de-CH" sz="1400" dirty="0" err="1" smtClean="0"/>
              <a:t>Einsprachefrist</a:t>
            </a:r>
            <a:r>
              <a:rPr lang="de-CH" sz="1400" dirty="0" smtClean="0"/>
              <a:t> 60 Tage</a:t>
            </a:r>
            <a:r>
              <a:rPr lang="de-CH" dirty="0"/>
              <a:t>	</a:t>
            </a:r>
          </a:p>
          <a:p>
            <a:pPr marL="570150" lvl="1" indent="-285750">
              <a:buFont typeface="Arial" panose="020B0604020202020204" pitchFamily="34" charset="0"/>
              <a:buChar char="•"/>
            </a:pPr>
            <a:r>
              <a:rPr lang="de-CH" sz="1400" dirty="0" smtClean="0"/>
              <a:t>Zwischenentscheid </a:t>
            </a:r>
            <a:r>
              <a:rPr lang="de-CH" sz="1400" dirty="0"/>
              <a:t>10 Tage</a:t>
            </a:r>
          </a:p>
          <a:p>
            <a:pPr marL="825750" lvl="2" indent="-285750">
              <a:buFont typeface="Symbol" panose="05050102010706020507" pitchFamily="18" charset="2"/>
              <a:buChar char="-"/>
            </a:pPr>
            <a:r>
              <a:rPr lang="de-CH" dirty="0"/>
              <a:t>Zwischenverfügungen sind verfahrensleitende Verfügungen</a:t>
            </a:r>
          </a:p>
          <a:p>
            <a:pPr marL="825750" lvl="2" indent="-285750">
              <a:buFont typeface="Symbol" panose="05050102010706020507" pitchFamily="18" charset="2"/>
              <a:buChar char="-"/>
            </a:pPr>
            <a:r>
              <a:rPr lang="de-CH" dirty="0"/>
              <a:t>Beispiele: </a:t>
            </a:r>
            <a:r>
              <a:rPr lang="de-CH" dirty="0" smtClean="0"/>
              <a:t>Behördliche </a:t>
            </a:r>
            <a:r>
              <a:rPr lang="de-CH" dirty="0"/>
              <a:t>Aufforderung zur Erfüllung von Verfahrenspflichten des Steuerpflichtigen, Verweigerung der Akteneinsicht</a:t>
            </a:r>
          </a:p>
          <a:p>
            <a:pPr marL="825750" lvl="2" indent="-285750">
              <a:buFont typeface="Symbol" panose="05050102010706020507" pitchFamily="18" charset="2"/>
              <a:buChar char="-"/>
            </a:pPr>
            <a:r>
              <a:rPr lang="de-CH" dirty="0"/>
              <a:t>Zwischenverfügungen, sind ausnahmsweise selbständig anfechtbar, sie bedürfen </a:t>
            </a:r>
            <a:r>
              <a:rPr lang="de-CH" b="1" dirty="0"/>
              <a:t>keiner </a:t>
            </a:r>
            <a:r>
              <a:rPr lang="de-CH" dirty="0"/>
              <a:t>Rechtsmittelbelehrung, aber einer Begründung </a:t>
            </a:r>
          </a:p>
          <a:p>
            <a:pPr marL="825750" lvl="2" indent="-285750">
              <a:buFont typeface="Symbol" panose="05050102010706020507" pitchFamily="18" charset="2"/>
              <a:buChar char="-"/>
            </a:pPr>
            <a:r>
              <a:rPr lang="de-CH" dirty="0"/>
              <a:t>Ein Zwischenentscheid ist z.B. im Verfahren der Verwaltungsgerichtsbeschwerde nur anfechtbar, wenn er einen nicht wiedergutzumachenden Nachteil bewirkt</a:t>
            </a:r>
          </a:p>
          <a:p>
            <a:pPr marL="14400" lvl="1" indent="0">
              <a:buNone/>
            </a:pPr>
            <a:r>
              <a:rPr lang="de-CH" b="1" dirty="0" smtClean="0"/>
              <a:t>Achtung: </a:t>
            </a:r>
            <a:r>
              <a:rPr lang="de-CH" dirty="0" smtClean="0"/>
              <a:t>Oft sind Zwischenverfügungen nicht als solche bezeichnet und Rechtsmittelbelehrung ist mit 30 Tagen falsch</a:t>
            </a:r>
            <a:endParaRPr lang="de-CH" dirty="0"/>
          </a:p>
          <a:p>
            <a:endParaRPr lang="de-CH" dirty="0"/>
          </a:p>
        </p:txBody>
      </p:sp>
      <p:sp>
        <p:nvSpPr>
          <p:cNvPr id="3" name="Titel 2"/>
          <p:cNvSpPr>
            <a:spLocks noGrp="1"/>
          </p:cNvSpPr>
          <p:nvPr>
            <p:ph type="title"/>
          </p:nvPr>
        </p:nvSpPr>
        <p:spPr>
          <a:xfrm>
            <a:off x="287338" y="876300"/>
            <a:ext cx="8569325" cy="971550"/>
          </a:xfrm>
        </p:spPr>
        <p:txBody>
          <a:bodyPr/>
          <a:lstStyle/>
          <a:p>
            <a:r>
              <a:rPr lang="de-CH" dirty="0"/>
              <a:t>Rechtsmittel</a:t>
            </a:r>
            <a:br>
              <a:rPr lang="de-CH" dirty="0"/>
            </a:br>
            <a:r>
              <a:rPr lang="de-CH" dirty="0" smtClean="0"/>
              <a:t>4. Fristen</a:t>
            </a: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10</a:t>
            </a:fld>
            <a:endParaRPr lang="en-GB" dirty="0"/>
          </a:p>
        </p:txBody>
      </p:sp>
    </p:spTree>
    <p:extLst>
      <p:ext uri="{BB962C8B-B14F-4D97-AF65-F5344CB8AC3E}">
        <p14:creationId xmlns:p14="http://schemas.microsoft.com/office/powerpoint/2010/main" val="455421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a:solidFill>
                  <a:srgbClr val="002060"/>
                </a:solidFill>
              </a:rPr>
              <a:t>Beginn des Fristenlaufs</a:t>
            </a:r>
          </a:p>
          <a:p>
            <a:pPr marL="285750" indent="-285750">
              <a:buFont typeface="Arial" panose="020B0604020202020204" pitchFamily="34" charset="0"/>
              <a:buChar char="•"/>
            </a:pPr>
            <a:r>
              <a:rPr lang="de-CH" dirty="0"/>
              <a:t>Mit dem Tag, der auf die Zustellung oder die amtliche Publikation der Verfügung/des Entscheides </a:t>
            </a:r>
            <a:r>
              <a:rPr lang="de-CH" dirty="0" smtClean="0"/>
              <a:t>folgt.</a:t>
            </a:r>
            <a:endParaRPr lang="de-CH" dirty="0"/>
          </a:p>
          <a:p>
            <a:pPr marL="285750" indent="-285750">
              <a:buFont typeface="Arial" panose="020B0604020202020204" pitchFamily="34" charset="0"/>
              <a:buChar char="•"/>
            </a:pPr>
            <a:r>
              <a:rPr lang="de-CH" dirty="0"/>
              <a:t>Tag der Zustellung ist derjenige Tag, an dem die Verfügung oder der Entscheid dem Adressaten </a:t>
            </a:r>
            <a:r>
              <a:rPr lang="de-CH" b="1" dirty="0"/>
              <a:t>tatsächlich ausgehändigt worden ist</a:t>
            </a:r>
            <a:r>
              <a:rPr lang="de-CH" dirty="0"/>
              <a:t> oder in seinen </a:t>
            </a:r>
            <a:r>
              <a:rPr lang="de-CH" b="1" dirty="0"/>
              <a:t>Herrschafts- bzw. Machtbereich gelangt </a:t>
            </a:r>
            <a:r>
              <a:rPr lang="de-CH" dirty="0"/>
              <a:t>– Konsequenz: Fristen gelten bereits im Zeitpunkt der ordnungsgemässen Zustellung und nicht erst bei tatsächlicher Kenntnisnahme als zugestellt.</a:t>
            </a:r>
          </a:p>
          <a:p>
            <a:endParaRPr lang="de-CH" dirty="0"/>
          </a:p>
        </p:txBody>
      </p:sp>
      <p:sp>
        <p:nvSpPr>
          <p:cNvPr id="3" name="Titel 2"/>
          <p:cNvSpPr>
            <a:spLocks noGrp="1"/>
          </p:cNvSpPr>
          <p:nvPr>
            <p:ph type="title"/>
          </p:nvPr>
        </p:nvSpPr>
        <p:spPr>
          <a:xfrm>
            <a:off x="287338" y="876300"/>
            <a:ext cx="8569325" cy="971550"/>
          </a:xfrm>
        </p:spPr>
        <p:txBody>
          <a:bodyPr/>
          <a:lstStyle/>
          <a:p>
            <a:r>
              <a:rPr lang="de-CH" dirty="0"/>
              <a:t>Rechtsmittel</a:t>
            </a:r>
            <a:br>
              <a:rPr lang="de-CH" dirty="0"/>
            </a:br>
            <a:r>
              <a:rPr lang="de-CH" dirty="0"/>
              <a:t>4. Fristen</a:t>
            </a:r>
          </a:p>
        </p:txBody>
      </p:sp>
      <p:sp>
        <p:nvSpPr>
          <p:cNvPr id="4" name="Foliennummernplatzhalter 3"/>
          <p:cNvSpPr>
            <a:spLocks noGrp="1"/>
          </p:cNvSpPr>
          <p:nvPr>
            <p:ph type="sldNum" sz="quarter" idx="4"/>
          </p:nvPr>
        </p:nvSpPr>
        <p:spPr/>
        <p:txBody>
          <a:bodyPr/>
          <a:lstStyle/>
          <a:p>
            <a:fld id="{D00B8699-042E-8641-BDF0-F72DF0AA4012}" type="slidenum">
              <a:rPr lang="en-GB" smtClean="0"/>
              <a:pPr/>
              <a:t>11</a:t>
            </a:fld>
            <a:endParaRPr lang="en-GB" dirty="0"/>
          </a:p>
        </p:txBody>
      </p:sp>
    </p:spTree>
    <p:extLst>
      <p:ext uri="{BB962C8B-B14F-4D97-AF65-F5344CB8AC3E}">
        <p14:creationId xmlns:p14="http://schemas.microsoft.com/office/powerpoint/2010/main" val="2242458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a:solidFill>
                  <a:srgbClr val="002060"/>
                </a:solidFill>
              </a:rPr>
              <a:t>Beginn des Fristenlaufs</a:t>
            </a:r>
          </a:p>
          <a:p>
            <a:pPr marL="285750" indent="-285750">
              <a:buFont typeface="Arial" panose="020B0604020202020204" pitchFamily="34" charset="0"/>
              <a:buChar char="•"/>
            </a:pPr>
            <a:r>
              <a:rPr lang="de-CH" dirty="0"/>
              <a:t>Eingeschriebene Postsendung gilt als zugestellt:</a:t>
            </a:r>
          </a:p>
          <a:p>
            <a:pPr marL="554400" lvl="1" indent="-285750">
              <a:spcBef>
                <a:spcPts val="24"/>
              </a:spcBef>
              <a:buFont typeface="Symbol" panose="05050102010706020507" pitchFamily="18" charset="2"/>
              <a:buChar char="-"/>
            </a:pPr>
            <a:r>
              <a:rPr lang="de-CH" sz="1400" dirty="0"/>
              <a:t>Bei effektiver Abholung</a:t>
            </a:r>
          </a:p>
          <a:p>
            <a:pPr marL="554400" lvl="1" indent="-285750">
              <a:spcBef>
                <a:spcPts val="24"/>
              </a:spcBef>
              <a:buFont typeface="Symbol" panose="05050102010706020507" pitchFamily="18" charset="2"/>
              <a:buChar char="-"/>
            </a:pPr>
            <a:r>
              <a:rPr lang="de-CH" sz="1400" dirty="0"/>
              <a:t>Bei Nichtabholung während der 7-Tage-Abholfrist gilt die Verfügung/Entscheid am siebten Tag als zugestellt → fiktive Zustellung</a:t>
            </a:r>
          </a:p>
          <a:p>
            <a:pPr marL="828000" lvl="2" indent="-285750">
              <a:spcBef>
                <a:spcPts val="24"/>
              </a:spcBef>
              <a:buFont typeface="Symbol" panose="05050102010706020507" pitchFamily="18" charset="2"/>
              <a:buChar char="-"/>
            </a:pPr>
            <a:r>
              <a:rPr lang="de-CH" dirty="0"/>
              <a:t>Die Zustellfiktion setzt ein hängiges Verfahren voraus</a:t>
            </a:r>
          </a:p>
          <a:p>
            <a:pPr marL="828000" lvl="2" indent="-285750">
              <a:spcBef>
                <a:spcPts val="24"/>
              </a:spcBef>
              <a:buFont typeface="Symbol" panose="05050102010706020507" pitchFamily="18" charset="2"/>
              <a:buChar char="-"/>
            </a:pPr>
            <a:r>
              <a:rPr lang="de-CH" dirty="0"/>
              <a:t>Diese Frist gilt auch, wenn die Post von sich aus eine längere Aufbewahrungs- oder Abholfrist gewährt</a:t>
            </a:r>
          </a:p>
          <a:p>
            <a:endParaRPr lang="de-CH" dirty="0"/>
          </a:p>
        </p:txBody>
      </p:sp>
      <p:sp>
        <p:nvSpPr>
          <p:cNvPr id="3" name="Titel 2"/>
          <p:cNvSpPr>
            <a:spLocks noGrp="1"/>
          </p:cNvSpPr>
          <p:nvPr>
            <p:ph type="title"/>
          </p:nvPr>
        </p:nvSpPr>
        <p:spPr>
          <a:xfrm>
            <a:off x="287338" y="876300"/>
            <a:ext cx="8569325" cy="971550"/>
          </a:xfrm>
        </p:spPr>
        <p:txBody>
          <a:bodyPr/>
          <a:lstStyle/>
          <a:p>
            <a:r>
              <a:rPr lang="de-CH" dirty="0"/>
              <a:t>Rechtsmittel</a:t>
            </a:r>
            <a:br>
              <a:rPr lang="de-CH" dirty="0"/>
            </a:br>
            <a:r>
              <a:rPr lang="de-CH" dirty="0"/>
              <a:t>4. Fristen</a:t>
            </a:r>
          </a:p>
        </p:txBody>
      </p:sp>
      <p:sp>
        <p:nvSpPr>
          <p:cNvPr id="4" name="Foliennummernplatzhalter 3"/>
          <p:cNvSpPr>
            <a:spLocks noGrp="1"/>
          </p:cNvSpPr>
          <p:nvPr>
            <p:ph type="sldNum" sz="quarter" idx="4"/>
          </p:nvPr>
        </p:nvSpPr>
        <p:spPr/>
        <p:txBody>
          <a:bodyPr/>
          <a:lstStyle/>
          <a:p>
            <a:fld id="{D00B8699-042E-8641-BDF0-F72DF0AA4012}" type="slidenum">
              <a:rPr lang="en-GB" smtClean="0"/>
              <a:pPr/>
              <a:t>12</a:t>
            </a:fld>
            <a:endParaRPr lang="en-GB" dirty="0"/>
          </a:p>
        </p:txBody>
      </p:sp>
    </p:spTree>
    <p:extLst>
      <p:ext uri="{BB962C8B-B14F-4D97-AF65-F5344CB8AC3E}">
        <p14:creationId xmlns:p14="http://schemas.microsoft.com/office/powerpoint/2010/main" val="2562276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02060"/>
                </a:solidFill>
              </a:rPr>
              <a:t>Sachverhalt</a:t>
            </a:r>
          </a:p>
          <a:p>
            <a:r>
              <a:rPr lang="de-CH" dirty="0"/>
              <a:t>Herr X reichte am 4. Januar 2019 Beschwerde beim Bundesgericht ein. Er machte unter anderem geltend, er habe die Einladung zur </a:t>
            </a:r>
            <a:r>
              <a:rPr lang="de-CH" dirty="0" err="1"/>
              <a:t>Einspracheverhandlung</a:t>
            </a:r>
            <a:r>
              <a:rPr lang="de-CH" dirty="0"/>
              <a:t> am </a:t>
            </a:r>
            <a:br>
              <a:rPr lang="de-CH" dirty="0"/>
            </a:br>
            <a:r>
              <a:rPr lang="de-CH" dirty="0"/>
              <a:t>5. Juni 2018 nie erhalten, weshalb er unentschuldigt ferngeblieben sei, was zur Abweisung der Einsprache geführt habe. Die Einladung war mittels A Post Plus versandt und gemäss Track </a:t>
            </a:r>
            <a:r>
              <a:rPr lang="de-CH" dirty="0" smtClean="0"/>
              <a:t>und </a:t>
            </a:r>
            <a:r>
              <a:rPr lang="de-CH" dirty="0"/>
              <a:t>Trace am 5. Mai 2018 zugestellt worden. Der Beschwerdeführer rügte allerdings, dass er die Einladung bis heute nicht erhalten habe und stützte seinen Standpunkt mit der Unzuverlässigkeit der Post. </a:t>
            </a:r>
          </a:p>
          <a:p>
            <a:endParaRPr lang="de-CH" dirty="0"/>
          </a:p>
          <a:p>
            <a:pPr marL="285750" indent="-285750">
              <a:buFont typeface="Arial" panose="020B0604020202020204" pitchFamily="34" charset="0"/>
              <a:buChar char="•"/>
            </a:pPr>
            <a:r>
              <a:rPr lang="de-CH" dirty="0"/>
              <a:t>Gilt die Einladung als zugestellt oder nicht und wer hat hierfür den Beweis zu erbringen?</a:t>
            </a:r>
          </a:p>
          <a:p>
            <a:endParaRPr lang="de-CH" b="1" dirty="0">
              <a:solidFill>
                <a:srgbClr val="002060"/>
              </a:solidFill>
            </a:endParaRPr>
          </a:p>
        </p:txBody>
      </p:sp>
      <p:sp>
        <p:nvSpPr>
          <p:cNvPr id="3" name="Titel 2"/>
          <p:cNvSpPr>
            <a:spLocks noGrp="1"/>
          </p:cNvSpPr>
          <p:nvPr>
            <p:ph type="title"/>
          </p:nvPr>
        </p:nvSpPr>
        <p:spPr>
          <a:xfrm>
            <a:off x="287338" y="876300"/>
            <a:ext cx="8569325" cy="971550"/>
          </a:xfrm>
        </p:spPr>
        <p:txBody>
          <a:bodyPr/>
          <a:lstStyle/>
          <a:p>
            <a:r>
              <a:rPr lang="de-CH" dirty="0"/>
              <a:t>Rechtsmittel</a:t>
            </a:r>
            <a:br>
              <a:rPr lang="de-CH" dirty="0"/>
            </a:br>
            <a:r>
              <a:rPr lang="de-CH" dirty="0"/>
              <a:t>4. Fristen</a:t>
            </a:r>
          </a:p>
        </p:txBody>
      </p:sp>
      <p:sp>
        <p:nvSpPr>
          <p:cNvPr id="4" name="Foliennummernplatzhalter 3"/>
          <p:cNvSpPr>
            <a:spLocks noGrp="1"/>
          </p:cNvSpPr>
          <p:nvPr>
            <p:ph type="sldNum" sz="quarter" idx="4"/>
          </p:nvPr>
        </p:nvSpPr>
        <p:spPr/>
        <p:txBody>
          <a:bodyPr/>
          <a:lstStyle/>
          <a:p>
            <a:fld id="{D00B8699-042E-8641-BDF0-F72DF0AA4012}" type="slidenum">
              <a:rPr lang="en-GB" smtClean="0"/>
              <a:pPr/>
              <a:t>13</a:t>
            </a:fld>
            <a:endParaRPr lang="en-GB" dirty="0"/>
          </a:p>
        </p:txBody>
      </p:sp>
    </p:spTree>
    <p:extLst>
      <p:ext uri="{BB962C8B-B14F-4D97-AF65-F5344CB8AC3E}">
        <p14:creationId xmlns:p14="http://schemas.microsoft.com/office/powerpoint/2010/main" val="3338824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lvl="1"/>
            <a:r>
              <a:rPr lang="de-CH" dirty="0"/>
              <a:t>Grundsatz: Steuerbehörde trägt Beweislast für Zeitpunkt der Zustellung</a:t>
            </a:r>
          </a:p>
          <a:p>
            <a:pPr marL="554400" lvl="1" indent="-285750">
              <a:spcBef>
                <a:spcPts val="24"/>
              </a:spcBef>
              <a:buFont typeface="Symbol" panose="05050102010706020507" pitchFamily="18" charset="2"/>
              <a:buChar char="-"/>
            </a:pPr>
            <a:r>
              <a:rPr lang="de-CH" sz="1400" b="1" dirty="0"/>
              <a:t>Ausnahme: </a:t>
            </a:r>
            <a:r>
              <a:rPr lang="de-CH" sz="1400" dirty="0"/>
              <a:t>A Post Plus sowie Abholungseinladungen im Zusammenhang mit eingeschriebenen Briefen; dort gilt die</a:t>
            </a:r>
            <a:r>
              <a:rPr lang="de-CH" sz="1400" b="1" dirty="0"/>
              <a:t> natürliche Vermutung </a:t>
            </a:r>
            <a:r>
              <a:rPr lang="de-CH" sz="1400" dirty="0"/>
              <a:t>für die ordnungsgemässe Zustellung </a:t>
            </a:r>
          </a:p>
          <a:p>
            <a:pPr lvl="1"/>
            <a:r>
              <a:rPr lang="de-CH" dirty="0" smtClean="0"/>
              <a:t>Bei A Post Plus wird die </a:t>
            </a:r>
            <a:r>
              <a:rPr lang="de-CH" dirty="0"/>
              <a:t>Zustellung </a:t>
            </a:r>
            <a:r>
              <a:rPr lang="de-CH" dirty="0" smtClean="0"/>
              <a:t>elektronisch </a:t>
            </a:r>
            <a:r>
              <a:rPr lang="de-CH" dirty="0"/>
              <a:t>erfasst, wenn die Sendung </a:t>
            </a:r>
            <a:r>
              <a:rPr lang="de-CH" b="1" dirty="0"/>
              <a:t>in das Postfach oder in den Briefkasten</a:t>
            </a:r>
            <a:r>
              <a:rPr lang="de-CH" dirty="0"/>
              <a:t> des Empfängers </a:t>
            </a:r>
            <a:r>
              <a:rPr lang="de-CH" b="1" dirty="0"/>
              <a:t>gelegt wird </a:t>
            </a:r>
            <a:r>
              <a:rPr lang="de-CH" dirty="0"/>
              <a:t>und </a:t>
            </a:r>
            <a:r>
              <a:rPr lang="de-CH" b="1" dirty="0"/>
              <a:t>gilt in diesem Moment als zugestellt</a:t>
            </a:r>
          </a:p>
          <a:p>
            <a:pPr lvl="1"/>
            <a:r>
              <a:rPr lang="de-CH" b="1" dirty="0"/>
              <a:t>Direkt bewiesen wird mit einem Track &amp; Trace – Auszug die Zustellung allerdings nicht</a:t>
            </a:r>
            <a:r>
              <a:rPr lang="de-CH" dirty="0"/>
              <a:t> – sondern lediglich ein entsprechender Eintrag im </a:t>
            </a:r>
            <a:r>
              <a:rPr lang="de-CH" dirty="0" smtClean="0"/>
              <a:t>Erfassungs-system </a:t>
            </a:r>
            <a:r>
              <a:rPr lang="de-CH" dirty="0"/>
              <a:t>der Post. Im Sinne eines Indizes lässt sich aus diesem Eintrag schliessen, dass die Sendung in den Briefkasten oder in das Postfach des Adressaten gelegt wurde →</a:t>
            </a:r>
            <a:r>
              <a:rPr lang="de-CH" dirty="0" smtClean="0"/>
              <a:t> </a:t>
            </a:r>
            <a:r>
              <a:rPr lang="de-CH" b="1" dirty="0"/>
              <a:t>natürliche Vermutung</a:t>
            </a:r>
          </a:p>
          <a:p>
            <a:endParaRPr lang="de-CH" dirty="0"/>
          </a:p>
        </p:txBody>
      </p:sp>
      <p:sp>
        <p:nvSpPr>
          <p:cNvPr id="3" name="Titel 2"/>
          <p:cNvSpPr>
            <a:spLocks noGrp="1"/>
          </p:cNvSpPr>
          <p:nvPr>
            <p:ph type="title"/>
          </p:nvPr>
        </p:nvSpPr>
        <p:spPr>
          <a:xfrm>
            <a:off x="287338" y="876300"/>
            <a:ext cx="8569325" cy="971550"/>
          </a:xfrm>
        </p:spPr>
        <p:txBody>
          <a:bodyPr/>
          <a:lstStyle/>
          <a:p>
            <a:r>
              <a:rPr lang="de-CH" dirty="0"/>
              <a:t>Rechtsmittel</a:t>
            </a:r>
            <a:br>
              <a:rPr lang="de-CH" dirty="0"/>
            </a:br>
            <a:r>
              <a:rPr lang="de-CH" dirty="0"/>
              <a:t>4. Fristen</a:t>
            </a:r>
          </a:p>
        </p:txBody>
      </p:sp>
      <p:sp>
        <p:nvSpPr>
          <p:cNvPr id="4" name="Foliennummernplatzhalter 3"/>
          <p:cNvSpPr>
            <a:spLocks noGrp="1"/>
          </p:cNvSpPr>
          <p:nvPr>
            <p:ph type="sldNum" sz="quarter" idx="4"/>
          </p:nvPr>
        </p:nvSpPr>
        <p:spPr/>
        <p:txBody>
          <a:bodyPr/>
          <a:lstStyle/>
          <a:p>
            <a:fld id="{D00B8699-042E-8641-BDF0-F72DF0AA4012}" type="slidenum">
              <a:rPr lang="en-GB" smtClean="0"/>
              <a:pPr/>
              <a:t>14</a:t>
            </a:fld>
            <a:endParaRPr lang="en-GB" dirty="0"/>
          </a:p>
        </p:txBody>
      </p:sp>
    </p:spTree>
    <p:extLst>
      <p:ext uri="{BB962C8B-B14F-4D97-AF65-F5344CB8AC3E}">
        <p14:creationId xmlns:p14="http://schemas.microsoft.com/office/powerpoint/2010/main" val="4287804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Lösung (Entscheid</a:t>
            </a:r>
            <a:r>
              <a:rPr lang="de-CH" b="1" dirty="0">
                <a:solidFill>
                  <a:srgbClr val="0C1C43"/>
                </a:solidFill>
              </a:rPr>
              <a:t>: </a:t>
            </a:r>
            <a:r>
              <a:rPr lang="de-CH" b="1" dirty="0" err="1">
                <a:solidFill>
                  <a:srgbClr val="0C1C43"/>
                </a:solidFill>
              </a:rPr>
              <a:t>BGer</a:t>
            </a:r>
            <a:r>
              <a:rPr lang="de-CH" b="1" dirty="0">
                <a:solidFill>
                  <a:srgbClr val="0C1C43"/>
                </a:solidFill>
              </a:rPr>
              <a:t> 2C_16/2019 vom 10. Januar </a:t>
            </a:r>
            <a:r>
              <a:rPr lang="de-CH" b="1" dirty="0" smtClean="0">
                <a:solidFill>
                  <a:srgbClr val="0C1C43"/>
                </a:solidFill>
              </a:rPr>
              <a:t>2019) </a:t>
            </a:r>
            <a:endParaRPr lang="de-CH" b="1" dirty="0">
              <a:solidFill>
                <a:srgbClr val="0C1C43"/>
              </a:solidFill>
            </a:endParaRPr>
          </a:p>
          <a:p>
            <a:pPr lvl="1">
              <a:buFont typeface="Wingdings" panose="05000000000000000000" pitchFamily="2" charset="2"/>
              <a:buChar char="Ø"/>
            </a:pPr>
            <a:r>
              <a:rPr lang="de-CH" dirty="0"/>
              <a:t>Eine fehlerhafte Postzustellung ist nicht zu vermuten </a:t>
            </a:r>
          </a:p>
          <a:p>
            <a:pPr marL="554400" lvl="2">
              <a:spcBef>
                <a:spcPts val="24"/>
              </a:spcBef>
              <a:buFont typeface="Symbol" panose="05050102010706020507" pitchFamily="18" charset="2"/>
              <a:buChar char="-"/>
            </a:pPr>
            <a:r>
              <a:rPr lang="de-CH" b="1" dirty="0"/>
              <a:t>Ausnahme: </a:t>
            </a:r>
            <a:r>
              <a:rPr lang="de-CH" dirty="0"/>
              <a:t>N</a:t>
            </a:r>
            <a:r>
              <a:rPr lang="de-CH" dirty="0" smtClean="0"/>
              <a:t>ur </a:t>
            </a:r>
            <a:r>
              <a:rPr lang="de-CH" dirty="0"/>
              <a:t>wenn die Darlegung der Umstände nachvollziehbar sind und einer gewissen Wahrscheinlichkeit entspricht</a:t>
            </a:r>
          </a:p>
          <a:p>
            <a:pPr lvl="1">
              <a:buFont typeface="Wingdings" panose="05000000000000000000" pitchFamily="2" charset="2"/>
              <a:buChar char="Ø"/>
            </a:pPr>
            <a:r>
              <a:rPr lang="de-CH" dirty="0"/>
              <a:t>Die Bestreitung des Zugangs der Einladung in allgemeiner Weise ist nicht ausreichend, um aufzuzeigen, dass die vermutete Zustellung mit überwiegender Wahrscheinlichkeit nicht erfolgt sei.</a:t>
            </a:r>
          </a:p>
          <a:p>
            <a:pPr lvl="1">
              <a:buFont typeface="Wingdings" panose="05000000000000000000" pitchFamily="2" charset="2"/>
              <a:buChar char="Ø"/>
            </a:pPr>
            <a:r>
              <a:rPr lang="de-CH" dirty="0"/>
              <a:t>Vorliegend: </a:t>
            </a:r>
            <a:r>
              <a:rPr lang="de-CH" dirty="0" smtClean="0"/>
              <a:t>Ungenügende </a:t>
            </a:r>
            <a:r>
              <a:rPr lang="de-CH" dirty="0"/>
              <a:t>Verlässlichkeit der Schweizerischen Post reicht nicht aus als Argument</a:t>
            </a:r>
          </a:p>
          <a:p>
            <a:pPr marL="0" lvl="1" indent="0">
              <a:buNone/>
            </a:pPr>
            <a:r>
              <a:rPr lang="de-CH" b="1" dirty="0" smtClean="0"/>
              <a:t>Wichtig: </a:t>
            </a:r>
            <a:r>
              <a:rPr lang="de-CH" dirty="0" smtClean="0"/>
              <a:t>Bei Zustellung ins Postfach mit Track und Trace prüfen, wann die Lieferung ins Postfach erfolgt ist, massgebend ist nicht, wann das Dokument im Büro eintrifft (z.B. Zustellung am Samstag).</a:t>
            </a:r>
            <a:endParaRPr lang="de-CH" dirty="0"/>
          </a:p>
          <a:p>
            <a:endParaRPr lang="de-CH" dirty="0"/>
          </a:p>
        </p:txBody>
      </p:sp>
      <p:sp>
        <p:nvSpPr>
          <p:cNvPr id="3" name="Titel 2"/>
          <p:cNvSpPr>
            <a:spLocks noGrp="1"/>
          </p:cNvSpPr>
          <p:nvPr>
            <p:ph type="title"/>
          </p:nvPr>
        </p:nvSpPr>
        <p:spPr>
          <a:xfrm>
            <a:off x="287338" y="876300"/>
            <a:ext cx="8569325" cy="971550"/>
          </a:xfrm>
        </p:spPr>
        <p:txBody>
          <a:bodyPr/>
          <a:lstStyle/>
          <a:p>
            <a:r>
              <a:rPr lang="de-CH" dirty="0"/>
              <a:t>Rechtsmittel</a:t>
            </a:r>
            <a:br>
              <a:rPr lang="de-CH" dirty="0"/>
            </a:br>
            <a:r>
              <a:rPr lang="de-CH" dirty="0"/>
              <a:t>4. Fristen</a:t>
            </a:r>
          </a:p>
        </p:txBody>
      </p:sp>
      <p:sp>
        <p:nvSpPr>
          <p:cNvPr id="4" name="Foliennummernplatzhalter 3"/>
          <p:cNvSpPr>
            <a:spLocks noGrp="1"/>
          </p:cNvSpPr>
          <p:nvPr>
            <p:ph type="sldNum" sz="quarter" idx="4"/>
          </p:nvPr>
        </p:nvSpPr>
        <p:spPr/>
        <p:txBody>
          <a:bodyPr/>
          <a:lstStyle/>
          <a:p>
            <a:fld id="{D00B8699-042E-8641-BDF0-F72DF0AA4012}" type="slidenum">
              <a:rPr lang="en-GB" smtClean="0"/>
              <a:pPr/>
              <a:t>15</a:t>
            </a:fld>
            <a:endParaRPr lang="en-GB" dirty="0"/>
          </a:p>
        </p:txBody>
      </p:sp>
    </p:spTree>
    <p:extLst>
      <p:ext uri="{BB962C8B-B14F-4D97-AF65-F5344CB8AC3E}">
        <p14:creationId xmlns:p14="http://schemas.microsoft.com/office/powerpoint/2010/main" val="798155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a:solidFill>
                  <a:srgbClr val="0C1C43"/>
                </a:solidFill>
              </a:rPr>
              <a:t>Ende des Fristenlaufs</a:t>
            </a:r>
            <a:r>
              <a:rPr lang="de-CH" dirty="0"/>
              <a:t>		</a:t>
            </a:r>
          </a:p>
          <a:p>
            <a:pPr marL="285750" indent="-285750">
              <a:buFont typeface="Arial" panose="020B0604020202020204" pitchFamily="34" charset="0"/>
              <a:buChar char="•"/>
            </a:pPr>
            <a:r>
              <a:rPr lang="de-CH" dirty="0"/>
              <a:t>Fällt der letzte Tag auf einen Samstag, Sonntag oder staatlich anerkannten Feier-</a:t>
            </a:r>
            <a:br>
              <a:rPr lang="de-CH" dirty="0"/>
            </a:br>
            <a:r>
              <a:rPr lang="de-CH" dirty="0"/>
              <a:t>tag →</a:t>
            </a:r>
            <a:r>
              <a:rPr lang="de-CH" dirty="0" smtClean="0"/>
              <a:t> </a:t>
            </a:r>
            <a:r>
              <a:rPr lang="de-CH" dirty="0"/>
              <a:t>Frist läuft am nachfolgenden Werktag ab</a:t>
            </a:r>
          </a:p>
          <a:p>
            <a:endParaRPr lang="de-CH" dirty="0" smtClean="0"/>
          </a:p>
          <a:p>
            <a:endParaRPr lang="de-CH" dirty="0" smtClean="0"/>
          </a:p>
          <a:p>
            <a:endParaRPr lang="de-CH" dirty="0"/>
          </a:p>
        </p:txBody>
      </p:sp>
      <p:sp>
        <p:nvSpPr>
          <p:cNvPr id="3" name="Titel 2"/>
          <p:cNvSpPr>
            <a:spLocks noGrp="1"/>
          </p:cNvSpPr>
          <p:nvPr>
            <p:ph type="title"/>
          </p:nvPr>
        </p:nvSpPr>
        <p:spPr>
          <a:xfrm>
            <a:off x="287338" y="876300"/>
            <a:ext cx="8569325" cy="971550"/>
          </a:xfrm>
        </p:spPr>
        <p:txBody>
          <a:bodyPr/>
          <a:lstStyle/>
          <a:p>
            <a:r>
              <a:rPr lang="de-CH" dirty="0"/>
              <a:t>Rechtsmittel</a:t>
            </a:r>
            <a:br>
              <a:rPr lang="de-CH" dirty="0"/>
            </a:br>
            <a:r>
              <a:rPr lang="de-CH" dirty="0"/>
              <a:t>4. Fristen</a:t>
            </a:r>
          </a:p>
        </p:txBody>
      </p:sp>
      <p:sp>
        <p:nvSpPr>
          <p:cNvPr id="4" name="Foliennummernplatzhalter 3"/>
          <p:cNvSpPr>
            <a:spLocks noGrp="1"/>
          </p:cNvSpPr>
          <p:nvPr>
            <p:ph type="sldNum" sz="quarter" idx="4"/>
          </p:nvPr>
        </p:nvSpPr>
        <p:spPr/>
        <p:txBody>
          <a:bodyPr/>
          <a:lstStyle/>
          <a:p>
            <a:fld id="{D00B8699-042E-8641-BDF0-F72DF0AA4012}" type="slidenum">
              <a:rPr lang="en-GB" smtClean="0"/>
              <a:pPr/>
              <a:t>16</a:t>
            </a:fld>
            <a:endParaRPr lang="en-GB" dirty="0"/>
          </a:p>
        </p:txBody>
      </p:sp>
    </p:spTree>
    <p:extLst>
      <p:ext uri="{BB962C8B-B14F-4D97-AF65-F5344CB8AC3E}">
        <p14:creationId xmlns:p14="http://schemas.microsoft.com/office/powerpoint/2010/main" val="3327831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a:solidFill>
                  <a:srgbClr val="0C1C43"/>
                </a:solidFill>
              </a:rPr>
              <a:t>Ende des Fristenlaufs</a:t>
            </a:r>
            <a:r>
              <a:rPr lang="de-CH" dirty="0"/>
              <a:t>		</a:t>
            </a:r>
          </a:p>
          <a:p>
            <a:pPr marL="285750" indent="-285750">
              <a:buFont typeface="Arial" panose="020B0604020202020204" pitchFamily="34" charset="0"/>
              <a:buChar char="•"/>
            </a:pPr>
            <a:r>
              <a:rPr lang="de-CH" dirty="0" smtClean="0"/>
              <a:t>Kantonales </a:t>
            </a:r>
            <a:r>
              <a:rPr lang="de-CH" dirty="0"/>
              <a:t>Recht des Veranlagungsortes bestimmt staatlich anerkannte Feiertage </a:t>
            </a:r>
            <a:endParaRPr lang="de-CH" dirty="0" smtClean="0"/>
          </a:p>
          <a:p>
            <a:endParaRPr lang="de-CH" dirty="0" smtClean="0"/>
          </a:p>
          <a:p>
            <a:endParaRPr lang="de-CH" dirty="0" smtClean="0"/>
          </a:p>
          <a:p>
            <a:endParaRPr lang="de-CH" dirty="0"/>
          </a:p>
        </p:txBody>
      </p:sp>
      <p:sp>
        <p:nvSpPr>
          <p:cNvPr id="3" name="Titel 2"/>
          <p:cNvSpPr>
            <a:spLocks noGrp="1"/>
          </p:cNvSpPr>
          <p:nvPr>
            <p:ph type="title"/>
          </p:nvPr>
        </p:nvSpPr>
        <p:spPr>
          <a:xfrm>
            <a:off x="287338" y="876300"/>
            <a:ext cx="8569325" cy="971550"/>
          </a:xfrm>
        </p:spPr>
        <p:txBody>
          <a:bodyPr/>
          <a:lstStyle/>
          <a:p>
            <a:r>
              <a:rPr lang="de-CH" dirty="0"/>
              <a:t>Rechtsmittel</a:t>
            </a:r>
            <a:br>
              <a:rPr lang="de-CH" dirty="0"/>
            </a:br>
            <a:r>
              <a:rPr lang="de-CH" dirty="0"/>
              <a:t>4. Fristen</a:t>
            </a:r>
          </a:p>
        </p:txBody>
      </p:sp>
      <p:sp>
        <p:nvSpPr>
          <p:cNvPr id="4" name="Foliennummernplatzhalter 3"/>
          <p:cNvSpPr>
            <a:spLocks noGrp="1"/>
          </p:cNvSpPr>
          <p:nvPr>
            <p:ph type="sldNum" sz="quarter" idx="4"/>
          </p:nvPr>
        </p:nvSpPr>
        <p:spPr/>
        <p:txBody>
          <a:bodyPr/>
          <a:lstStyle/>
          <a:p>
            <a:fld id="{D00B8699-042E-8641-BDF0-F72DF0AA4012}" type="slidenum">
              <a:rPr lang="en-GB" smtClean="0"/>
              <a:pPr/>
              <a:t>17</a:t>
            </a:fld>
            <a:endParaRPr lang="en-GB" dirty="0"/>
          </a:p>
        </p:txBody>
      </p:sp>
      <p:graphicFrame>
        <p:nvGraphicFramePr>
          <p:cNvPr id="5" name="Group 156"/>
          <p:cNvGraphicFramePr>
            <a:graphicFrameLocks/>
          </p:cNvGraphicFramePr>
          <p:nvPr>
            <p:extLst>
              <p:ext uri="{D42A27DB-BD31-4B8C-83A1-F6EECF244321}">
                <p14:modId xmlns:p14="http://schemas.microsoft.com/office/powerpoint/2010/main" val="435113967"/>
              </p:ext>
            </p:extLst>
          </p:nvPr>
        </p:nvGraphicFramePr>
        <p:xfrm>
          <a:off x="1998662" y="2749697"/>
          <a:ext cx="5130800" cy="2870202"/>
        </p:xfrm>
        <a:graphic>
          <a:graphicData uri="http://schemas.openxmlformats.org/drawingml/2006/table">
            <a:tbl>
              <a:tblPr/>
              <a:tblGrid>
                <a:gridCol w="1692275">
                  <a:extLst>
                    <a:ext uri="{9D8B030D-6E8A-4147-A177-3AD203B41FA5}">
                      <a16:colId xmlns:a16="http://schemas.microsoft.com/office/drawing/2014/main" val="20000"/>
                    </a:ext>
                  </a:extLst>
                </a:gridCol>
                <a:gridCol w="1717675">
                  <a:extLst>
                    <a:ext uri="{9D8B030D-6E8A-4147-A177-3AD203B41FA5}">
                      <a16:colId xmlns:a16="http://schemas.microsoft.com/office/drawing/2014/main" val="20001"/>
                    </a:ext>
                  </a:extLst>
                </a:gridCol>
                <a:gridCol w="1720850">
                  <a:extLst>
                    <a:ext uri="{9D8B030D-6E8A-4147-A177-3AD203B41FA5}">
                      <a16:colId xmlns:a16="http://schemas.microsoft.com/office/drawing/2014/main" val="20002"/>
                    </a:ext>
                  </a:extLst>
                </a:gridCol>
              </a:tblGrid>
              <a:tr h="477838">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err="1" smtClean="0">
                          <a:ln>
                            <a:noFill/>
                          </a:ln>
                          <a:solidFill>
                            <a:schemeClr val="accent3"/>
                          </a:solidFill>
                          <a:effectLst/>
                          <a:latin typeface="Arial"/>
                          <a:cs typeface="Arial"/>
                        </a:rPr>
                        <a:t>Staatlich</a:t>
                      </a:r>
                      <a:r>
                        <a:rPr kumimoji="0" lang="en-GB" sz="1400" b="1" i="0" u="none" strike="noStrike" cap="none" normalizeH="0" baseline="0" dirty="0" smtClean="0">
                          <a:ln>
                            <a:noFill/>
                          </a:ln>
                          <a:solidFill>
                            <a:schemeClr val="accent3"/>
                          </a:solidFill>
                          <a:effectLst/>
                          <a:latin typeface="Arial"/>
                          <a:cs typeface="Arial"/>
                        </a:rPr>
                        <a:t> </a:t>
                      </a:r>
                      <a:r>
                        <a:rPr kumimoji="0" lang="en-GB" sz="1400" b="1" i="0" u="none" strike="noStrike" cap="none" normalizeH="0" baseline="0" dirty="0" err="1" smtClean="0">
                          <a:ln>
                            <a:noFill/>
                          </a:ln>
                          <a:solidFill>
                            <a:schemeClr val="accent3"/>
                          </a:solidFill>
                          <a:effectLst/>
                          <a:latin typeface="Arial"/>
                          <a:cs typeface="Arial"/>
                        </a:rPr>
                        <a:t>anerkannte</a:t>
                      </a:r>
                      <a:r>
                        <a:rPr kumimoji="0" lang="en-GB" sz="1400" b="1" i="0" u="none" strike="noStrike" cap="none" normalizeH="0" baseline="0" dirty="0" smtClean="0">
                          <a:ln>
                            <a:noFill/>
                          </a:ln>
                          <a:solidFill>
                            <a:schemeClr val="accent3"/>
                          </a:solidFill>
                          <a:effectLst/>
                          <a:latin typeface="Arial"/>
                          <a:cs typeface="Arial"/>
                        </a:rPr>
                        <a:t> </a:t>
                      </a:r>
                      <a:r>
                        <a:rPr kumimoji="0" lang="en-GB" sz="1400" b="1" i="0" u="none" strike="noStrike" cap="none" normalizeH="0" baseline="0" dirty="0" err="1" smtClean="0">
                          <a:ln>
                            <a:noFill/>
                          </a:ln>
                          <a:solidFill>
                            <a:schemeClr val="accent3"/>
                          </a:solidFill>
                          <a:effectLst/>
                          <a:latin typeface="Arial"/>
                          <a:cs typeface="Arial"/>
                        </a:rPr>
                        <a:t>Feiertage</a:t>
                      </a:r>
                      <a:r>
                        <a:rPr kumimoji="0" lang="en-GB" sz="1400" b="1" i="0" u="none" strike="noStrike" cap="none" normalizeH="0" baseline="0" dirty="0" smtClean="0">
                          <a:ln>
                            <a:noFill/>
                          </a:ln>
                          <a:solidFill>
                            <a:schemeClr val="accent3"/>
                          </a:solidFill>
                          <a:effectLst/>
                          <a:latin typeface="Arial"/>
                          <a:cs typeface="Arial"/>
                        </a:rPr>
                        <a:t> Nidwalden (Art. 69 </a:t>
                      </a:r>
                      <a:r>
                        <a:rPr kumimoji="0" lang="en-GB" sz="1400" b="1" i="0" u="none" strike="noStrike" cap="none" normalizeH="0" baseline="0" dirty="0" err="1" smtClean="0">
                          <a:ln>
                            <a:noFill/>
                          </a:ln>
                          <a:solidFill>
                            <a:schemeClr val="accent3"/>
                          </a:solidFill>
                          <a:effectLst/>
                          <a:latin typeface="Arial"/>
                          <a:cs typeface="Arial"/>
                        </a:rPr>
                        <a:t>GerG</a:t>
                      </a:r>
                      <a:r>
                        <a:rPr kumimoji="0" lang="en-GB" sz="1400" b="1" i="0" u="none" strike="noStrike" cap="none" normalizeH="0" baseline="0" dirty="0" smtClean="0">
                          <a:ln>
                            <a:noFill/>
                          </a:ln>
                          <a:solidFill>
                            <a:schemeClr val="accent3"/>
                          </a:solidFill>
                          <a:effectLst/>
                          <a:latin typeface="Arial"/>
                          <a:cs typeface="Arial"/>
                        </a:rPr>
                        <a:t>)</a:t>
                      </a:r>
                      <a:endParaRPr kumimoji="0" lang="en-GB" sz="1400" b="1" i="0" u="none" strike="noStrike" cap="none" normalizeH="0" baseline="0" dirty="0">
                        <a:ln>
                          <a:noFill/>
                        </a:ln>
                        <a:solidFill>
                          <a:schemeClr val="accent3"/>
                        </a:solidFill>
                        <a:effectLst/>
                        <a:latin typeface="Arial"/>
                        <a:cs typeface="Arial"/>
                      </a:endParaRPr>
                    </a:p>
                  </a:txBody>
                  <a:tcPr anchor="ctr" horzOverflow="overflow">
                    <a:lnL cap="flat">
                      <a:noFill/>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tc hMerge="1">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GB" sz="1400" b="1" i="0" u="none" strike="noStrike" cap="none" normalizeH="0" baseline="0" dirty="0">
                        <a:ln>
                          <a:noFill/>
                        </a:ln>
                        <a:solidFill>
                          <a:schemeClr val="accent3"/>
                        </a:solidFill>
                        <a:effectLst/>
                        <a:latin typeface="Arial"/>
                        <a:cs typeface="Aria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tc hMerge="1">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GB" sz="1400" b="1" i="0" u="none" strike="noStrike" cap="none" normalizeH="0" baseline="0" dirty="0">
                        <a:ln>
                          <a:noFill/>
                        </a:ln>
                        <a:solidFill>
                          <a:schemeClr val="accent3"/>
                        </a:solidFill>
                        <a:effectLst/>
                        <a:latin typeface="Arial"/>
                        <a:cs typeface="Aria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extLst>
                  <a:ext uri="{0D108BD9-81ED-4DB2-BD59-A6C34878D82A}">
                    <a16:rowId xmlns:a16="http://schemas.microsoft.com/office/drawing/2014/main" val="10000"/>
                  </a:ext>
                </a:extLst>
              </a:tr>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rgbClr val="786860"/>
                          </a:solidFill>
                          <a:effectLst/>
                          <a:latin typeface="Arial"/>
                          <a:cs typeface="Arial"/>
                        </a:rPr>
                        <a:t>1.+ 2. </a:t>
                      </a:r>
                      <a:r>
                        <a:rPr kumimoji="0" lang="en-GB" sz="1400" b="0" i="0" u="none" strike="noStrike" cap="none" normalizeH="0" baseline="0" dirty="0" err="1" smtClean="0">
                          <a:ln>
                            <a:noFill/>
                          </a:ln>
                          <a:solidFill>
                            <a:srgbClr val="786860"/>
                          </a:solidFill>
                          <a:effectLst/>
                          <a:latin typeface="Arial"/>
                          <a:cs typeface="Arial"/>
                        </a:rPr>
                        <a:t>Januar</a:t>
                      </a:r>
                      <a:endParaRPr kumimoji="0" lang="en-GB" sz="1400" b="0" i="0" u="none" strike="noStrike" cap="none" normalizeH="0" baseline="0" dirty="0">
                        <a:ln>
                          <a:noFill/>
                        </a:ln>
                        <a:solidFill>
                          <a:srgbClr val="786860"/>
                        </a:solidFill>
                        <a:effectLst/>
                        <a:latin typeface="Arial"/>
                        <a:cs typeface="Arial"/>
                      </a:endParaRP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err="1" smtClean="0">
                          <a:ln>
                            <a:noFill/>
                          </a:ln>
                          <a:solidFill>
                            <a:srgbClr val="786860"/>
                          </a:solidFill>
                          <a:effectLst/>
                          <a:latin typeface="Arial"/>
                          <a:cs typeface="Arial"/>
                        </a:rPr>
                        <a:t>Auffahrt</a:t>
                      </a:r>
                      <a:endParaRPr kumimoji="0" lang="en-GB" sz="1400" b="0" i="0" u="none" strike="noStrike" cap="none" normalizeH="0" baseline="0" dirty="0">
                        <a:ln>
                          <a:noFill/>
                        </a:ln>
                        <a:solidFill>
                          <a:srgbClr val="786860"/>
                        </a:solidFill>
                        <a:effectLst/>
                        <a:latin typeface="Arial"/>
                        <a:cs typeface="Aria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err="1" smtClean="0">
                          <a:ln>
                            <a:noFill/>
                          </a:ln>
                          <a:solidFill>
                            <a:srgbClr val="786860"/>
                          </a:solidFill>
                          <a:effectLst/>
                          <a:latin typeface="Arial"/>
                          <a:cs typeface="Arial"/>
                        </a:rPr>
                        <a:t>Mariaempfägnis</a:t>
                      </a:r>
                      <a:endParaRPr kumimoji="0" lang="en-GB" sz="1400" b="0" i="0" u="none" strike="noStrike" cap="none" normalizeH="0" baseline="0" dirty="0">
                        <a:ln>
                          <a:noFill/>
                        </a:ln>
                        <a:solidFill>
                          <a:srgbClr val="786860"/>
                        </a:solidFill>
                        <a:effectLst/>
                        <a:latin typeface="Arial"/>
                        <a:cs typeface="Aria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1"/>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err="1" smtClean="0">
                          <a:ln>
                            <a:noFill/>
                          </a:ln>
                          <a:solidFill>
                            <a:srgbClr val="786860"/>
                          </a:solidFill>
                          <a:effectLst/>
                          <a:latin typeface="Arial"/>
                          <a:cs typeface="Arial"/>
                        </a:rPr>
                        <a:t>Fronleichnam</a:t>
                      </a:r>
                      <a:endParaRPr kumimoji="0" lang="en-GB" sz="1400" b="0" i="0" u="none" strike="noStrike" cap="none" normalizeH="0" baseline="0" dirty="0">
                        <a:ln>
                          <a:noFill/>
                        </a:ln>
                        <a:solidFill>
                          <a:srgbClr val="786860"/>
                        </a:solidFill>
                        <a:effectLst/>
                        <a:latin typeface="Arial"/>
                        <a:cs typeface="Arial"/>
                      </a:endParaRP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err="1" smtClean="0">
                          <a:ln>
                            <a:noFill/>
                          </a:ln>
                          <a:solidFill>
                            <a:srgbClr val="786860"/>
                          </a:solidFill>
                          <a:effectLst/>
                          <a:latin typeface="Arial"/>
                          <a:cs typeface="Arial"/>
                        </a:rPr>
                        <a:t>Pfingstmontag</a:t>
                      </a:r>
                      <a:endParaRPr kumimoji="0" lang="en-GB" sz="1400" b="0" i="0" u="none" strike="noStrike" cap="none" normalizeH="0" baseline="0" dirty="0">
                        <a:ln>
                          <a:noFill/>
                        </a:ln>
                        <a:solidFill>
                          <a:srgbClr val="786860"/>
                        </a:solidFill>
                        <a:effectLst/>
                        <a:latin typeface="Arial"/>
                        <a:cs typeface="Aria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err="1" smtClean="0">
                          <a:ln>
                            <a:noFill/>
                          </a:ln>
                          <a:solidFill>
                            <a:srgbClr val="786860"/>
                          </a:solidFill>
                          <a:effectLst/>
                          <a:latin typeface="Arial"/>
                          <a:cs typeface="Arial"/>
                        </a:rPr>
                        <a:t>Allerheiligen</a:t>
                      </a:r>
                      <a:endParaRPr kumimoji="0" lang="en-GB" sz="1400" b="0" i="0" u="none" strike="noStrike" cap="none" normalizeH="0" baseline="0" dirty="0">
                        <a:ln>
                          <a:noFill/>
                        </a:ln>
                        <a:solidFill>
                          <a:srgbClr val="786860"/>
                        </a:solidFill>
                        <a:effectLst/>
                        <a:latin typeface="Arial"/>
                        <a:cs typeface="Aria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2"/>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err="1" smtClean="0">
                          <a:ln>
                            <a:noFill/>
                          </a:ln>
                          <a:solidFill>
                            <a:srgbClr val="786860"/>
                          </a:solidFill>
                          <a:effectLst/>
                          <a:latin typeface="Arial"/>
                          <a:cs typeface="Arial"/>
                        </a:rPr>
                        <a:t>Josephstag</a:t>
                      </a:r>
                      <a:r>
                        <a:rPr kumimoji="0" lang="en-GB" sz="1400" b="0" i="0" u="none" strike="noStrike" cap="none" normalizeH="0" baseline="0" dirty="0" smtClean="0">
                          <a:ln>
                            <a:noFill/>
                          </a:ln>
                          <a:solidFill>
                            <a:srgbClr val="786860"/>
                          </a:solidFill>
                          <a:effectLst/>
                          <a:latin typeface="Arial"/>
                          <a:cs typeface="Arial"/>
                        </a:rPr>
                        <a:t> </a:t>
                      </a:r>
                      <a:endParaRPr kumimoji="0" lang="en-GB" sz="1400" b="0" i="0" u="none" strike="noStrike" cap="none" normalizeH="0" baseline="0" dirty="0">
                        <a:ln>
                          <a:noFill/>
                        </a:ln>
                        <a:solidFill>
                          <a:srgbClr val="786860"/>
                        </a:solidFill>
                        <a:effectLst/>
                        <a:latin typeface="Arial"/>
                        <a:cs typeface="Arial"/>
                      </a:endParaRP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err="1" smtClean="0">
                          <a:ln>
                            <a:noFill/>
                          </a:ln>
                          <a:solidFill>
                            <a:srgbClr val="786860"/>
                          </a:solidFill>
                          <a:effectLst/>
                          <a:latin typeface="Arial"/>
                          <a:cs typeface="Arial"/>
                        </a:rPr>
                        <a:t>Weihnachten</a:t>
                      </a:r>
                      <a:endParaRPr kumimoji="0" lang="en-GB" sz="1400" b="0" i="0" u="none" strike="noStrike" cap="none" normalizeH="0" baseline="0" dirty="0">
                        <a:ln>
                          <a:noFill/>
                        </a:ln>
                        <a:solidFill>
                          <a:srgbClr val="786860"/>
                        </a:solidFill>
                        <a:effectLst/>
                        <a:latin typeface="Arial"/>
                        <a:cs typeface="Aria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rgbClr val="786860"/>
                          </a:solidFill>
                          <a:effectLst/>
                          <a:latin typeface="Arial"/>
                          <a:cs typeface="Arial"/>
                        </a:rPr>
                        <a:t>1. August </a:t>
                      </a:r>
                      <a:endParaRPr kumimoji="0" lang="en-GB" sz="1400" b="0" i="0" u="none" strike="noStrike" cap="none" normalizeH="0" baseline="0" dirty="0">
                        <a:ln>
                          <a:noFill/>
                        </a:ln>
                        <a:solidFill>
                          <a:srgbClr val="786860"/>
                        </a:solidFill>
                        <a:effectLst/>
                        <a:latin typeface="Arial"/>
                        <a:cs typeface="Aria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3"/>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err="1" smtClean="0">
                          <a:ln>
                            <a:noFill/>
                          </a:ln>
                          <a:solidFill>
                            <a:srgbClr val="786860"/>
                          </a:solidFill>
                          <a:effectLst/>
                          <a:latin typeface="Arial"/>
                          <a:cs typeface="Arial"/>
                        </a:rPr>
                        <a:t>Karfreitag</a:t>
                      </a:r>
                      <a:endParaRPr kumimoji="0" lang="en-GB" sz="1400" b="0" i="0" u="none" strike="noStrike" cap="none" normalizeH="0" baseline="0" dirty="0">
                        <a:ln>
                          <a:noFill/>
                        </a:ln>
                        <a:solidFill>
                          <a:srgbClr val="786860"/>
                        </a:solidFill>
                        <a:effectLst/>
                        <a:latin typeface="Arial"/>
                        <a:cs typeface="Arial"/>
                      </a:endParaRP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err="1" smtClean="0">
                          <a:ln>
                            <a:noFill/>
                          </a:ln>
                          <a:solidFill>
                            <a:srgbClr val="786860"/>
                          </a:solidFill>
                          <a:effectLst/>
                          <a:latin typeface="Arial"/>
                          <a:cs typeface="Arial"/>
                        </a:rPr>
                        <a:t>Stephanstag</a:t>
                      </a:r>
                      <a:endParaRPr kumimoji="0" lang="en-GB" sz="1400" b="0" i="0" u="none" strike="noStrike" cap="none" normalizeH="0" baseline="0" dirty="0">
                        <a:ln>
                          <a:noFill/>
                        </a:ln>
                        <a:solidFill>
                          <a:srgbClr val="786860"/>
                        </a:solidFill>
                        <a:effectLst/>
                        <a:latin typeface="Arial"/>
                        <a:cs typeface="Aria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err="1" smtClean="0">
                          <a:ln>
                            <a:noFill/>
                          </a:ln>
                          <a:solidFill>
                            <a:srgbClr val="786860"/>
                          </a:solidFill>
                          <a:effectLst/>
                          <a:latin typeface="Arial"/>
                          <a:cs typeface="Arial"/>
                        </a:rPr>
                        <a:t>Kein</a:t>
                      </a:r>
                      <a:r>
                        <a:rPr kumimoji="0" lang="en-GB" sz="1400" b="0" i="0" u="none" strike="noStrike" cap="none" normalizeH="0" baseline="0" dirty="0" smtClean="0">
                          <a:ln>
                            <a:noFill/>
                          </a:ln>
                          <a:solidFill>
                            <a:srgbClr val="786860"/>
                          </a:solidFill>
                          <a:effectLst/>
                          <a:latin typeface="Arial"/>
                          <a:cs typeface="Arial"/>
                        </a:rPr>
                        <a:t> </a:t>
                      </a:r>
                      <a:r>
                        <a:rPr kumimoji="0" lang="en-GB" sz="1400" b="0" i="0" u="none" strike="noStrike" cap="none" normalizeH="0" baseline="0" dirty="0" err="1" smtClean="0">
                          <a:ln>
                            <a:noFill/>
                          </a:ln>
                          <a:solidFill>
                            <a:srgbClr val="786860"/>
                          </a:solidFill>
                          <a:effectLst/>
                          <a:latin typeface="Arial"/>
                          <a:cs typeface="Arial"/>
                        </a:rPr>
                        <a:t>Feiertag</a:t>
                      </a:r>
                      <a:endParaRPr kumimoji="0" lang="en-GB" sz="1400" b="0" i="0" u="none" strike="noStrike" cap="none" normalizeH="0" baseline="0" dirty="0">
                        <a:ln>
                          <a:noFill/>
                        </a:ln>
                        <a:solidFill>
                          <a:srgbClr val="786860"/>
                        </a:solidFill>
                        <a:effectLst/>
                        <a:latin typeface="Arial"/>
                        <a:cs typeface="Aria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4"/>
                  </a:ext>
                </a:extLst>
              </a:tr>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err="1" smtClean="0">
                          <a:ln>
                            <a:noFill/>
                          </a:ln>
                          <a:solidFill>
                            <a:srgbClr val="786860"/>
                          </a:solidFill>
                          <a:effectLst/>
                          <a:latin typeface="Arial"/>
                          <a:cs typeface="Arial"/>
                        </a:rPr>
                        <a:t>Ostermontag</a:t>
                      </a:r>
                      <a:endParaRPr kumimoji="0" lang="en-GB" sz="1400" b="0" i="0" u="none" strike="noStrike" cap="none" normalizeH="0" baseline="0" dirty="0">
                        <a:ln>
                          <a:noFill/>
                        </a:ln>
                        <a:solidFill>
                          <a:srgbClr val="786860"/>
                        </a:solidFill>
                        <a:effectLst/>
                        <a:latin typeface="Arial"/>
                        <a:cs typeface="Arial"/>
                      </a:endParaRP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rgbClr val="786860"/>
                          </a:solidFill>
                          <a:effectLst/>
                          <a:latin typeface="Arial"/>
                          <a:cs typeface="Arial"/>
                        </a:rPr>
                        <a:t>Maria </a:t>
                      </a:r>
                      <a:r>
                        <a:rPr kumimoji="0" lang="en-GB" sz="1400" b="0" i="0" u="none" strike="noStrike" cap="none" normalizeH="0" baseline="0" dirty="0" err="1" smtClean="0">
                          <a:ln>
                            <a:noFill/>
                          </a:ln>
                          <a:solidFill>
                            <a:srgbClr val="786860"/>
                          </a:solidFill>
                          <a:effectLst/>
                          <a:latin typeface="Arial"/>
                          <a:cs typeface="Arial"/>
                        </a:rPr>
                        <a:t>Himmelfahrt</a:t>
                      </a:r>
                      <a:endParaRPr kumimoji="0" lang="en-GB" sz="1400" b="0" i="0" u="none" strike="noStrike" cap="none" normalizeH="0" baseline="0" dirty="0">
                        <a:ln>
                          <a:noFill/>
                        </a:ln>
                        <a:solidFill>
                          <a:srgbClr val="786860"/>
                        </a:solidFill>
                        <a:effectLst/>
                        <a:latin typeface="Arial"/>
                        <a:cs typeface="Aria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rgbClr val="786860"/>
                          </a:solidFill>
                          <a:effectLst/>
                          <a:latin typeface="Arial"/>
                          <a:cs typeface="Arial"/>
                        </a:rPr>
                        <a:t>1. Mai</a:t>
                      </a:r>
                      <a:endParaRPr kumimoji="0" lang="en-GB" sz="1400" b="0" i="0" u="none" strike="noStrike" cap="none" normalizeH="0" baseline="0" dirty="0">
                        <a:ln>
                          <a:noFill/>
                        </a:ln>
                        <a:solidFill>
                          <a:srgbClr val="786860"/>
                        </a:solidFill>
                        <a:effectLst/>
                        <a:latin typeface="Arial"/>
                        <a:cs typeface="Aria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14819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Sachverhalt</a:t>
            </a:r>
          </a:p>
          <a:p>
            <a:r>
              <a:rPr lang="de-CH" dirty="0" smtClean="0"/>
              <a:t>Frau </a:t>
            </a:r>
            <a:r>
              <a:rPr lang="de-CH" dirty="0" err="1"/>
              <a:t>Schöni</a:t>
            </a:r>
            <a:r>
              <a:rPr lang="de-CH" dirty="0"/>
              <a:t> erhält am 17. Februar 2018 von der Steuerbehörde Nidwalden ihre Veranlagungsverfügung zugestellt. Mit der Höhe des veranlagten Eigenmietwerts ist sie nicht einverstanden, dieser sei zu hoch. </a:t>
            </a:r>
          </a:p>
          <a:p>
            <a:endParaRPr lang="de-CH" dirty="0"/>
          </a:p>
          <a:p>
            <a:pPr lvl="1"/>
            <a:r>
              <a:rPr lang="de-CH" dirty="0" smtClean="0"/>
              <a:t>Bis </a:t>
            </a:r>
            <a:r>
              <a:rPr lang="de-CH" dirty="0"/>
              <a:t>wann muss Frau </a:t>
            </a:r>
            <a:r>
              <a:rPr lang="de-CH" dirty="0" err="1"/>
              <a:t>Schöni</a:t>
            </a:r>
            <a:r>
              <a:rPr lang="de-CH" dirty="0"/>
              <a:t> spätestens Einsprache erheben, damit die Eingabe fristwahrend ist? </a:t>
            </a:r>
            <a:r>
              <a:rPr lang="de-CH" dirty="0" smtClean="0"/>
              <a:t>Ändert </a:t>
            </a:r>
            <a:r>
              <a:rPr lang="de-CH" dirty="0"/>
              <a:t>sich etwas, wenn der Veranlagungsort von Frau </a:t>
            </a:r>
            <a:r>
              <a:rPr lang="de-CH" dirty="0" err="1"/>
              <a:t>Schöni</a:t>
            </a:r>
            <a:r>
              <a:rPr lang="de-CH" dirty="0"/>
              <a:t> im Kanton Bern liegt?</a:t>
            </a:r>
          </a:p>
          <a:p>
            <a:pPr lvl="1"/>
            <a:r>
              <a:rPr lang="de-CH" dirty="0"/>
              <a:t>Gilt für die direkten Bundessteuern das gleiche wie für die kantonalen Steuern</a:t>
            </a:r>
            <a:r>
              <a:rPr lang="de-CH" dirty="0" smtClean="0"/>
              <a:t>?</a:t>
            </a:r>
          </a:p>
          <a:p>
            <a:pPr marL="0" lvl="1" indent="0">
              <a:buNone/>
            </a:pPr>
            <a:endParaRPr lang="de-CH" dirty="0"/>
          </a:p>
          <a:p>
            <a:endParaRPr lang="de-CH" dirty="0"/>
          </a:p>
        </p:txBody>
      </p:sp>
      <p:sp>
        <p:nvSpPr>
          <p:cNvPr id="3" name="Titel 2"/>
          <p:cNvSpPr>
            <a:spLocks noGrp="1"/>
          </p:cNvSpPr>
          <p:nvPr>
            <p:ph type="title"/>
          </p:nvPr>
        </p:nvSpPr>
        <p:spPr>
          <a:xfrm>
            <a:off x="287338" y="876300"/>
            <a:ext cx="8569325" cy="971550"/>
          </a:xfrm>
        </p:spPr>
        <p:txBody>
          <a:bodyPr/>
          <a:lstStyle/>
          <a:p>
            <a:r>
              <a:rPr lang="de-CH" dirty="0"/>
              <a:t>Rechtsmittel</a:t>
            </a:r>
            <a:br>
              <a:rPr lang="de-CH" dirty="0"/>
            </a:br>
            <a:r>
              <a:rPr lang="de-CH" dirty="0"/>
              <a:t>4. Fristen</a:t>
            </a:r>
          </a:p>
        </p:txBody>
      </p:sp>
      <p:sp>
        <p:nvSpPr>
          <p:cNvPr id="4" name="Foliennummernplatzhalter 3"/>
          <p:cNvSpPr>
            <a:spLocks noGrp="1"/>
          </p:cNvSpPr>
          <p:nvPr>
            <p:ph type="sldNum" sz="quarter" idx="4"/>
          </p:nvPr>
        </p:nvSpPr>
        <p:spPr/>
        <p:txBody>
          <a:bodyPr/>
          <a:lstStyle/>
          <a:p>
            <a:fld id="{D00B8699-042E-8641-BDF0-F72DF0AA4012}" type="slidenum">
              <a:rPr lang="en-GB" smtClean="0"/>
              <a:pPr/>
              <a:t>18</a:t>
            </a:fld>
            <a:endParaRPr lang="en-GB" dirty="0"/>
          </a:p>
        </p:txBody>
      </p:sp>
      <p:pic>
        <p:nvPicPr>
          <p:cNvPr id="5" name="Grafik 4"/>
          <p:cNvPicPr>
            <a:picLocks noChangeAspect="1"/>
          </p:cNvPicPr>
          <p:nvPr/>
        </p:nvPicPr>
        <p:blipFill>
          <a:blip r:embed="rId2"/>
          <a:stretch>
            <a:fillRect/>
          </a:stretch>
        </p:blipFill>
        <p:spPr>
          <a:xfrm>
            <a:off x="287337" y="4559998"/>
            <a:ext cx="8569326" cy="639719"/>
          </a:xfrm>
          <a:prstGeom prst="rect">
            <a:avLst/>
          </a:prstGeom>
        </p:spPr>
      </p:pic>
      <p:sp>
        <p:nvSpPr>
          <p:cNvPr id="6" name="Textfeld 5"/>
          <p:cNvSpPr txBox="1"/>
          <p:nvPr/>
        </p:nvSpPr>
        <p:spPr>
          <a:xfrm>
            <a:off x="7408227" y="5389533"/>
            <a:ext cx="1176925" cy="307777"/>
          </a:xfrm>
          <a:prstGeom prst="rect">
            <a:avLst/>
          </a:prstGeom>
          <a:noFill/>
        </p:spPr>
        <p:txBody>
          <a:bodyPr wrap="none" rtlCol="0">
            <a:spAutoFit/>
          </a:bodyPr>
          <a:lstStyle/>
          <a:p>
            <a:r>
              <a:rPr lang="de-CH" dirty="0">
                <a:solidFill>
                  <a:srgbClr val="786860"/>
                </a:solidFill>
                <a:latin typeface="Arial"/>
                <a:cs typeface="Arial"/>
              </a:rPr>
              <a:t>Josephstag</a:t>
            </a:r>
          </a:p>
        </p:txBody>
      </p:sp>
      <p:cxnSp>
        <p:nvCxnSpPr>
          <p:cNvPr id="8" name="Gerade Verbindung mit Pfeil 7"/>
          <p:cNvCxnSpPr/>
          <p:nvPr/>
        </p:nvCxnSpPr>
        <p:spPr bwMode="auto">
          <a:xfrm flipH="1" flipV="1">
            <a:off x="7988060" y="5168537"/>
            <a:ext cx="8630" cy="265442"/>
          </a:xfrm>
          <a:prstGeom prst="straightConnector1">
            <a:avLst/>
          </a:prstGeom>
          <a:solidFill>
            <a:schemeClr val="accent1"/>
          </a:solidFill>
          <a:ln w="25400" cap="flat" cmpd="sng" algn="ctr">
            <a:solidFill>
              <a:srgbClr val="9D8D85"/>
            </a:solidFill>
            <a:prstDash val="solid"/>
            <a:round/>
            <a:headEnd type="none" w="med" len="med"/>
            <a:tailEnd type="triangle"/>
          </a:ln>
          <a:effectLst/>
        </p:spPr>
      </p:cxnSp>
    </p:spTree>
    <p:extLst>
      <p:ext uri="{BB962C8B-B14F-4D97-AF65-F5344CB8AC3E}">
        <p14:creationId xmlns:p14="http://schemas.microsoft.com/office/powerpoint/2010/main" val="2855214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Lösung</a:t>
            </a:r>
            <a:endParaRPr lang="de-CH" b="1" dirty="0">
              <a:solidFill>
                <a:srgbClr val="0C1C43"/>
              </a:solidFill>
            </a:endParaRPr>
          </a:p>
          <a:p>
            <a:r>
              <a:rPr lang="de-CH" dirty="0" smtClean="0"/>
              <a:t>NW: Eigentlich bis am </a:t>
            </a:r>
            <a:r>
              <a:rPr lang="de-CH" dirty="0"/>
              <a:t>19. März 2018, aber aufgrund des kantonalen Feiertags (Josephstag am 19. März 2018), endet die </a:t>
            </a:r>
            <a:r>
              <a:rPr lang="de-CH" dirty="0" smtClean="0"/>
              <a:t>Frist </a:t>
            </a:r>
            <a:r>
              <a:rPr lang="de-CH" dirty="0"/>
              <a:t>erst am nachfolgenden Tag </a:t>
            </a:r>
            <a:r>
              <a:rPr lang="de-CH" dirty="0" smtClean="0"/>
              <a:t>– </a:t>
            </a:r>
            <a:br>
              <a:rPr lang="de-CH" dirty="0" smtClean="0"/>
            </a:br>
            <a:r>
              <a:rPr lang="de-CH" dirty="0" smtClean="0"/>
              <a:t>20</a:t>
            </a:r>
            <a:r>
              <a:rPr lang="de-CH" dirty="0"/>
              <a:t>. März </a:t>
            </a:r>
            <a:r>
              <a:rPr lang="de-CH" dirty="0" smtClean="0"/>
              <a:t>2018</a:t>
            </a:r>
          </a:p>
          <a:p>
            <a:r>
              <a:rPr lang="de-CH" dirty="0" smtClean="0"/>
              <a:t>BE: Da der Josephstag in Bern kein kantonal gesetzlicher Feiertag ist, endet die Frist am 19. März 2018</a:t>
            </a:r>
            <a:endParaRPr lang="de-CH" dirty="0"/>
          </a:p>
          <a:p>
            <a:r>
              <a:rPr lang="de-CH" dirty="0"/>
              <a:t>Dies gilt für die kantonale sowie für die direkte Bundessteuer</a:t>
            </a:r>
            <a:r>
              <a:rPr lang="de-CH" dirty="0" smtClean="0"/>
              <a:t>. </a:t>
            </a:r>
            <a:endParaRPr lang="de-CH" dirty="0"/>
          </a:p>
          <a:p>
            <a:endParaRPr lang="de-CH" dirty="0"/>
          </a:p>
        </p:txBody>
      </p:sp>
      <p:sp>
        <p:nvSpPr>
          <p:cNvPr id="3" name="Titel 2"/>
          <p:cNvSpPr>
            <a:spLocks noGrp="1"/>
          </p:cNvSpPr>
          <p:nvPr>
            <p:ph type="title"/>
          </p:nvPr>
        </p:nvSpPr>
        <p:spPr>
          <a:xfrm>
            <a:off x="287338" y="876300"/>
            <a:ext cx="8569325" cy="971550"/>
          </a:xfrm>
        </p:spPr>
        <p:txBody>
          <a:bodyPr/>
          <a:lstStyle/>
          <a:p>
            <a:r>
              <a:rPr lang="de-CH" dirty="0"/>
              <a:t>Rechtsmittel</a:t>
            </a:r>
            <a:br>
              <a:rPr lang="de-CH" dirty="0"/>
            </a:br>
            <a:r>
              <a:rPr lang="de-CH" dirty="0"/>
              <a:t>4. Fristen</a:t>
            </a:r>
          </a:p>
        </p:txBody>
      </p:sp>
      <p:sp>
        <p:nvSpPr>
          <p:cNvPr id="4" name="Foliennummernplatzhalter 3"/>
          <p:cNvSpPr>
            <a:spLocks noGrp="1"/>
          </p:cNvSpPr>
          <p:nvPr>
            <p:ph type="sldNum" sz="quarter" idx="4"/>
          </p:nvPr>
        </p:nvSpPr>
        <p:spPr/>
        <p:txBody>
          <a:bodyPr/>
          <a:lstStyle/>
          <a:p>
            <a:fld id="{D00B8699-042E-8641-BDF0-F72DF0AA4012}" type="slidenum">
              <a:rPr lang="en-GB" smtClean="0"/>
              <a:pPr/>
              <a:t>19</a:t>
            </a:fld>
            <a:endParaRPr lang="en-GB" dirty="0"/>
          </a:p>
        </p:txBody>
      </p:sp>
      <p:grpSp>
        <p:nvGrpSpPr>
          <p:cNvPr id="24" name="Gruppieren 23"/>
          <p:cNvGrpSpPr/>
          <p:nvPr/>
        </p:nvGrpSpPr>
        <p:grpSpPr>
          <a:xfrm>
            <a:off x="287337" y="3080550"/>
            <a:ext cx="8569326" cy="2444773"/>
            <a:chOff x="76200" y="2755507"/>
            <a:chExt cx="9067800" cy="2734864"/>
          </a:xfrm>
        </p:grpSpPr>
        <p:sp>
          <p:nvSpPr>
            <p:cNvPr id="25" name="Minus 24"/>
            <p:cNvSpPr/>
            <p:nvPr/>
          </p:nvSpPr>
          <p:spPr bwMode="auto">
            <a:xfrm>
              <a:off x="591502" y="2755507"/>
              <a:ext cx="45719" cy="2721768"/>
            </a:xfrm>
            <a:prstGeom prst="mathMinus">
              <a:avLst/>
            </a:prstGeom>
            <a:solidFill>
              <a:schemeClr val="tx1"/>
            </a:solidFill>
            <a:ln w="25400" cap="flat" cmpd="sng" algn="ctr">
              <a:solidFill>
                <a:schemeClr val="accent2"/>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CH" sz="1400" b="1" i="0" u="none" strike="noStrike" cap="none" normalizeH="0" baseline="0" smtClean="0">
                <a:ln>
                  <a:noFill/>
                </a:ln>
                <a:solidFill>
                  <a:schemeClr val="bg1"/>
                </a:solidFill>
                <a:effectLst/>
                <a:latin typeface="Trebuchet MS" pitchFamily="34" charset="0"/>
              </a:endParaRPr>
            </a:p>
          </p:txBody>
        </p:sp>
        <p:sp>
          <p:nvSpPr>
            <p:cNvPr id="26" name="Minus 25"/>
            <p:cNvSpPr/>
            <p:nvPr/>
          </p:nvSpPr>
          <p:spPr bwMode="auto">
            <a:xfrm>
              <a:off x="8576153" y="2768603"/>
              <a:ext cx="45719" cy="2721768"/>
            </a:xfrm>
            <a:prstGeom prst="mathMinus">
              <a:avLst/>
            </a:prstGeom>
            <a:solidFill>
              <a:schemeClr val="tx1"/>
            </a:solidFill>
            <a:ln w="25400" cap="flat" cmpd="sng" algn="ctr">
              <a:solidFill>
                <a:schemeClr val="accent2"/>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CH" sz="1400" b="1" i="0" u="none" strike="noStrike" cap="none" normalizeH="0" baseline="0" smtClean="0">
                <a:ln>
                  <a:noFill/>
                </a:ln>
                <a:solidFill>
                  <a:schemeClr val="bg1"/>
                </a:solidFill>
                <a:effectLst/>
                <a:latin typeface="Trebuchet MS" pitchFamily="34" charset="0"/>
              </a:endParaRPr>
            </a:p>
          </p:txBody>
        </p:sp>
        <p:sp>
          <p:nvSpPr>
            <p:cNvPr id="27" name="Flussdiagramm: Grenzstelle 26"/>
            <p:cNvSpPr/>
            <p:nvPr/>
          </p:nvSpPr>
          <p:spPr bwMode="auto">
            <a:xfrm>
              <a:off x="614362" y="4216521"/>
              <a:ext cx="7991476" cy="172580"/>
            </a:xfrm>
            <a:prstGeom prst="flowChartTerminator">
              <a:avLst/>
            </a:prstGeom>
            <a:solidFill>
              <a:srgbClr val="ED1A3B"/>
            </a:solidFill>
            <a:ln w="25400" cap="flat" cmpd="sng" algn="ctr">
              <a:solidFill>
                <a:srgbClr val="ED1A3B"/>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CH" sz="1400" b="1" i="0" u="none" strike="noStrike" cap="none" normalizeH="0" baseline="0" smtClean="0">
                <a:ln>
                  <a:noFill/>
                </a:ln>
                <a:solidFill>
                  <a:schemeClr val="bg1"/>
                </a:solidFill>
                <a:effectLst/>
                <a:latin typeface="Trebuchet MS" pitchFamily="34" charset="0"/>
              </a:endParaRPr>
            </a:p>
          </p:txBody>
        </p:sp>
        <p:pic>
          <p:nvPicPr>
            <p:cNvPr id="28" name="Grafik 27"/>
            <p:cNvPicPr>
              <a:picLocks noChangeAspect="1"/>
            </p:cNvPicPr>
            <p:nvPr/>
          </p:nvPicPr>
          <p:blipFill>
            <a:blip r:embed="rId2"/>
            <a:stretch>
              <a:fillRect/>
            </a:stretch>
          </p:blipFill>
          <p:spPr>
            <a:xfrm>
              <a:off x="76200" y="4410503"/>
              <a:ext cx="9067800" cy="715627"/>
            </a:xfrm>
            <a:prstGeom prst="rect">
              <a:avLst/>
            </a:prstGeom>
          </p:spPr>
        </p:pic>
        <p:sp>
          <p:nvSpPr>
            <p:cNvPr id="29" name="Pfeil nach unten 28"/>
            <p:cNvSpPr/>
            <p:nvPr/>
          </p:nvSpPr>
          <p:spPr bwMode="auto">
            <a:xfrm>
              <a:off x="447675" y="3993785"/>
              <a:ext cx="57150" cy="388143"/>
            </a:xfrm>
            <a:prstGeom prst="downArrow">
              <a:avLst/>
            </a:prstGeom>
            <a:ln>
              <a:headEnd type="none" w="med" len="med"/>
              <a:tailEnd type="triangle" w="lg"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CH" sz="1400" b="1" i="0" u="none" strike="noStrike" cap="none" normalizeH="0" baseline="0" smtClean="0">
                <a:ln>
                  <a:noFill/>
                </a:ln>
                <a:solidFill>
                  <a:schemeClr val="bg1"/>
                </a:solidFill>
                <a:effectLst/>
                <a:latin typeface="Trebuchet MS" pitchFamily="34" charset="0"/>
              </a:endParaRPr>
            </a:p>
          </p:txBody>
        </p:sp>
        <p:sp>
          <p:nvSpPr>
            <p:cNvPr id="30" name="Flussdiagramm: Grenzstelle 29"/>
            <p:cNvSpPr/>
            <p:nvPr/>
          </p:nvSpPr>
          <p:spPr bwMode="auto">
            <a:xfrm>
              <a:off x="647700" y="3996224"/>
              <a:ext cx="7705725" cy="164307"/>
            </a:xfrm>
            <a:prstGeom prst="flowChartTerminator">
              <a:avLst/>
            </a:prstGeom>
            <a:solidFill>
              <a:srgbClr val="EE9024"/>
            </a:solidFill>
            <a:ln w="25400" cap="flat" cmpd="sng" algn="ctr">
              <a:solidFill>
                <a:srgbClr val="EE9024"/>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CH" sz="1400" b="1" i="0" u="none" strike="noStrike" cap="none" normalizeH="0" baseline="0" smtClean="0">
                <a:ln>
                  <a:noFill/>
                </a:ln>
                <a:solidFill>
                  <a:srgbClr val="0065A6"/>
                </a:solidFill>
                <a:effectLst/>
                <a:latin typeface="Trebuchet MS" pitchFamily="34" charset="0"/>
              </a:endParaRPr>
            </a:p>
          </p:txBody>
        </p:sp>
        <p:sp>
          <p:nvSpPr>
            <p:cNvPr id="31" name="Flussdiagramm: Verbinder 30"/>
            <p:cNvSpPr/>
            <p:nvPr/>
          </p:nvSpPr>
          <p:spPr bwMode="auto">
            <a:xfrm>
              <a:off x="8077200" y="4367701"/>
              <a:ext cx="276225" cy="798970"/>
            </a:xfrm>
            <a:prstGeom prst="flowChartConnector">
              <a:avLst/>
            </a:prstGeom>
            <a:noFill/>
            <a:ln w="25400" cap="flat" cmpd="sng" algn="ctr">
              <a:solidFill>
                <a:srgbClr val="C00000"/>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CH" sz="1400" b="1" i="0" u="none" strike="noStrike" cap="none" normalizeH="0" baseline="0" smtClean="0">
                <a:ln>
                  <a:noFill/>
                </a:ln>
                <a:solidFill>
                  <a:schemeClr val="bg1"/>
                </a:solidFill>
                <a:effectLst/>
                <a:latin typeface="Trebuchet MS" pitchFamily="34" charset="0"/>
              </a:endParaRPr>
            </a:p>
          </p:txBody>
        </p:sp>
        <p:sp>
          <p:nvSpPr>
            <p:cNvPr id="32" name="Textfeld 31"/>
            <p:cNvSpPr txBox="1"/>
            <p:nvPr/>
          </p:nvSpPr>
          <p:spPr>
            <a:xfrm>
              <a:off x="3883981" y="3934550"/>
              <a:ext cx="826766" cy="307777"/>
            </a:xfrm>
            <a:prstGeom prst="rect">
              <a:avLst/>
            </a:prstGeom>
            <a:noFill/>
          </p:spPr>
          <p:txBody>
            <a:bodyPr wrap="none" rtlCol="0">
              <a:spAutoFit/>
            </a:bodyPr>
            <a:lstStyle/>
            <a:p>
              <a:r>
                <a:rPr lang="de-CH" dirty="0" smtClean="0">
                  <a:solidFill>
                    <a:schemeClr val="bg1">
                      <a:lumMod val="20000"/>
                      <a:lumOff val="80000"/>
                    </a:schemeClr>
                  </a:solidFill>
                </a:rPr>
                <a:t>30 Tage</a:t>
              </a:r>
              <a:endParaRPr lang="de-CH" dirty="0">
                <a:solidFill>
                  <a:schemeClr val="bg1">
                    <a:lumMod val="20000"/>
                    <a:lumOff val="80000"/>
                  </a:schemeClr>
                </a:solidFill>
              </a:endParaRPr>
            </a:p>
          </p:txBody>
        </p:sp>
        <p:sp>
          <p:nvSpPr>
            <p:cNvPr id="33" name="Textfeld 32"/>
            <p:cNvSpPr txBox="1"/>
            <p:nvPr/>
          </p:nvSpPr>
          <p:spPr>
            <a:xfrm>
              <a:off x="7992993" y="4138223"/>
              <a:ext cx="450764" cy="307777"/>
            </a:xfrm>
            <a:prstGeom prst="rect">
              <a:avLst/>
            </a:prstGeom>
            <a:noFill/>
          </p:spPr>
          <p:txBody>
            <a:bodyPr wrap="none" rtlCol="0">
              <a:spAutoFit/>
            </a:bodyPr>
            <a:lstStyle/>
            <a:p>
              <a:r>
                <a:rPr lang="de-CH" dirty="0">
                  <a:solidFill>
                    <a:schemeClr val="bg1">
                      <a:lumMod val="20000"/>
                      <a:lumOff val="80000"/>
                    </a:schemeClr>
                  </a:solidFill>
                </a:rPr>
                <a:t>+ 1</a:t>
              </a:r>
            </a:p>
          </p:txBody>
        </p:sp>
      </p:grpSp>
    </p:spTree>
    <p:extLst>
      <p:ext uri="{BB962C8B-B14F-4D97-AF65-F5344CB8AC3E}">
        <p14:creationId xmlns:p14="http://schemas.microsoft.com/office/powerpoint/2010/main" val="1113191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87338" y="1820863"/>
            <a:ext cx="8569325" cy="4293690"/>
          </a:xfrm>
        </p:spPr>
        <p:txBody>
          <a:bodyPr/>
          <a:lstStyle/>
          <a:p>
            <a:r>
              <a:rPr lang="de-CH" b="1" dirty="0" smtClean="0">
                <a:solidFill>
                  <a:srgbClr val="0C1C43"/>
                </a:solidFill>
              </a:rPr>
              <a:t>Rechtsmittel</a:t>
            </a:r>
          </a:p>
          <a:p>
            <a:r>
              <a:rPr lang="de-CH" dirty="0" smtClean="0"/>
              <a:t>A) Formelle Aspekte</a:t>
            </a:r>
          </a:p>
          <a:p>
            <a:pPr marL="627063" lvl="1" indent="-342900">
              <a:buFont typeface="+mj-lt"/>
              <a:buAutoNum type="arabicPeriod"/>
            </a:pPr>
            <a:r>
              <a:rPr lang="de-CH" dirty="0"/>
              <a:t>Instanzenzug </a:t>
            </a:r>
          </a:p>
          <a:p>
            <a:pPr marL="627063" lvl="1" indent="-342900">
              <a:buFont typeface="+mj-lt"/>
              <a:buAutoNum type="arabicPeriod"/>
            </a:pPr>
            <a:r>
              <a:rPr lang="de-CH" dirty="0"/>
              <a:t>Anfechtungsobjekt</a:t>
            </a:r>
          </a:p>
          <a:p>
            <a:pPr marL="627063" lvl="1" indent="-342900">
              <a:buFont typeface="+mj-lt"/>
              <a:buAutoNum type="arabicPeriod"/>
            </a:pPr>
            <a:r>
              <a:rPr lang="de-CH" dirty="0"/>
              <a:t>Legitimation </a:t>
            </a:r>
          </a:p>
          <a:p>
            <a:pPr marL="627063" lvl="1" indent="-342900">
              <a:buFont typeface="+mj-lt"/>
              <a:buAutoNum type="arabicPeriod"/>
            </a:pPr>
            <a:r>
              <a:rPr lang="de-CH" dirty="0"/>
              <a:t>Fristen (inkl. Gerichtsferien, Feiertage) </a:t>
            </a:r>
          </a:p>
          <a:p>
            <a:pPr marL="627063" lvl="1" indent="-342900">
              <a:buFont typeface="+mj-lt"/>
              <a:buAutoNum type="arabicPeriod"/>
            </a:pPr>
            <a:r>
              <a:rPr lang="de-CH" dirty="0"/>
              <a:t>Vollmacht </a:t>
            </a:r>
          </a:p>
          <a:p>
            <a:pPr marL="627063" lvl="1" indent="-342900">
              <a:buFont typeface="+mj-lt"/>
              <a:buAutoNum type="arabicPeriod"/>
            </a:pPr>
            <a:r>
              <a:rPr lang="de-CH" dirty="0"/>
              <a:t>Begründung Rechtsmittel</a:t>
            </a:r>
          </a:p>
          <a:p>
            <a:pPr marL="627063" lvl="1" indent="-342900">
              <a:buFont typeface="+mj-lt"/>
              <a:buAutoNum type="arabicPeriod"/>
            </a:pPr>
            <a:r>
              <a:rPr lang="de-CH" dirty="0"/>
              <a:t>Kosten / Kostenvorschuss</a:t>
            </a:r>
          </a:p>
          <a:p>
            <a:pPr marL="627063" lvl="1" indent="-342900">
              <a:buFont typeface="+mj-lt"/>
              <a:buAutoNum type="arabicPeriod"/>
            </a:pPr>
            <a:r>
              <a:rPr lang="de-CH" dirty="0"/>
              <a:t>Kognition </a:t>
            </a:r>
            <a:endParaRPr lang="de-CH" dirty="0" smtClean="0"/>
          </a:p>
        </p:txBody>
      </p:sp>
      <p:sp>
        <p:nvSpPr>
          <p:cNvPr id="3" name="Titel 2"/>
          <p:cNvSpPr>
            <a:spLocks noGrp="1"/>
          </p:cNvSpPr>
          <p:nvPr>
            <p:ph type="title"/>
          </p:nvPr>
        </p:nvSpPr>
        <p:spPr>
          <a:xfrm>
            <a:off x="287338" y="876300"/>
            <a:ext cx="8569325" cy="971550"/>
          </a:xfrm>
        </p:spPr>
        <p:txBody>
          <a:bodyPr/>
          <a:lstStyle/>
          <a:p>
            <a:r>
              <a:rPr lang="de-CH" dirty="0" smtClean="0"/>
              <a:t>Agenda (1/2)</a:t>
            </a: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2</a:t>
            </a:fld>
            <a:endParaRPr lang="en-GB" dirty="0"/>
          </a:p>
        </p:txBody>
      </p:sp>
    </p:spTree>
    <p:extLst>
      <p:ext uri="{BB962C8B-B14F-4D97-AF65-F5344CB8AC3E}">
        <p14:creationId xmlns:p14="http://schemas.microsoft.com/office/powerpoint/2010/main" val="1209343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a:solidFill>
                  <a:srgbClr val="0C1C43"/>
                </a:solidFill>
              </a:rPr>
              <a:t>Sachverhalt</a:t>
            </a:r>
          </a:p>
          <a:p>
            <a:r>
              <a:rPr lang="de-CH" dirty="0"/>
              <a:t>Herrn Salzmann wurde </a:t>
            </a:r>
            <a:r>
              <a:rPr lang="de-CH" dirty="0" smtClean="0"/>
              <a:t>eine Veranlagungsverfügung </a:t>
            </a:r>
            <a:r>
              <a:rPr lang="de-CH" dirty="0"/>
              <a:t>direkt zugestellt, obwohl er für </a:t>
            </a:r>
            <a:r>
              <a:rPr lang="de-CH" dirty="0" smtClean="0"/>
              <a:t>den Behörden </a:t>
            </a:r>
            <a:r>
              <a:rPr lang="de-CH" dirty="0"/>
              <a:t>Herrn </a:t>
            </a:r>
            <a:r>
              <a:rPr lang="de-CH" dirty="0" smtClean="0"/>
              <a:t>Städel als Vertreter bekannt gegeben hat </a:t>
            </a:r>
          </a:p>
          <a:p>
            <a:endParaRPr lang="de-CH" dirty="0"/>
          </a:p>
          <a:p>
            <a:pPr lvl="1"/>
            <a:r>
              <a:rPr lang="de-CH" dirty="0"/>
              <a:t>Sollte Herr Salzmann etwas unternehmen oder kann er sich einfach zurücklehnen – er hat ja schliesslich </a:t>
            </a:r>
            <a:r>
              <a:rPr lang="de-CH" dirty="0" smtClean="0"/>
              <a:t>einen </a:t>
            </a:r>
            <a:r>
              <a:rPr lang="de-CH" dirty="0"/>
              <a:t>Vertreter, der für ihn die komplizierten Steuerangelegenheiten regelt?</a:t>
            </a:r>
          </a:p>
          <a:p>
            <a:pPr lvl="1"/>
            <a:r>
              <a:rPr lang="de-CH" dirty="0"/>
              <a:t>Falls er etwas unternehmen sollte – worin würde das Handeln bestehen?</a:t>
            </a:r>
          </a:p>
          <a:p>
            <a:endParaRPr lang="de-CH" dirty="0"/>
          </a:p>
        </p:txBody>
      </p:sp>
      <p:sp>
        <p:nvSpPr>
          <p:cNvPr id="3" name="Titel 2"/>
          <p:cNvSpPr>
            <a:spLocks noGrp="1"/>
          </p:cNvSpPr>
          <p:nvPr>
            <p:ph type="title"/>
          </p:nvPr>
        </p:nvSpPr>
        <p:spPr>
          <a:xfrm>
            <a:off x="287338" y="876300"/>
            <a:ext cx="8569325" cy="971550"/>
          </a:xfrm>
        </p:spPr>
        <p:txBody>
          <a:bodyPr/>
          <a:lstStyle/>
          <a:p>
            <a:r>
              <a:rPr lang="de-CH" dirty="0"/>
              <a:t>Rechtsmittel</a:t>
            </a:r>
            <a:br>
              <a:rPr lang="de-CH" dirty="0"/>
            </a:br>
            <a:r>
              <a:rPr lang="de-CH" dirty="0"/>
              <a:t>4. Fristen</a:t>
            </a:r>
          </a:p>
        </p:txBody>
      </p:sp>
      <p:sp>
        <p:nvSpPr>
          <p:cNvPr id="4" name="Foliennummernplatzhalter 3"/>
          <p:cNvSpPr>
            <a:spLocks noGrp="1"/>
          </p:cNvSpPr>
          <p:nvPr>
            <p:ph type="sldNum" sz="quarter" idx="4"/>
          </p:nvPr>
        </p:nvSpPr>
        <p:spPr/>
        <p:txBody>
          <a:bodyPr/>
          <a:lstStyle/>
          <a:p>
            <a:fld id="{D00B8699-042E-8641-BDF0-F72DF0AA4012}" type="slidenum">
              <a:rPr lang="en-GB" smtClean="0"/>
              <a:pPr/>
              <a:t>20</a:t>
            </a:fld>
            <a:endParaRPr lang="en-GB" dirty="0"/>
          </a:p>
        </p:txBody>
      </p:sp>
    </p:spTree>
    <p:extLst>
      <p:ext uri="{BB962C8B-B14F-4D97-AF65-F5344CB8AC3E}">
        <p14:creationId xmlns:p14="http://schemas.microsoft.com/office/powerpoint/2010/main" val="10461246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a:solidFill>
                  <a:srgbClr val="0C1C43"/>
                </a:solidFill>
              </a:rPr>
              <a:t>Lösung</a:t>
            </a:r>
          </a:p>
          <a:p>
            <a:pPr marL="285750" indent="-285750">
              <a:buFont typeface="Wingdings" panose="05000000000000000000" pitchFamily="2" charset="2"/>
              <a:buChar char="Ø"/>
            </a:pPr>
            <a:r>
              <a:rPr lang="de-CH" dirty="0"/>
              <a:t>Ja, er sollte etwas unternehmen, ansonsten läuft er Gefahr, dass die Frist unbenutzt </a:t>
            </a:r>
            <a:r>
              <a:rPr lang="de-CH" dirty="0" smtClean="0"/>
              <a:t>verstreichen wird und er </a:t>
            </a:r>
            <a:r>
              <a:rPr lang="de-CH" dirty="0"/>
              <a:t>sich unter Umständen (ist im Einzelfall zu prüfen) nicht auf eine mängelhafte Eröffnung </a:t>
            </a:r>
            <a:r>
              <a:rPr lang="de-CH" dirty="0" smtClean="0"/>
              <a:t>berufen kann, wenn es Treu und Glauben widerspricht.</a:t>
            </a:r>
            <a:endParaRPr lang="de-CH" dirty="0"/>
          </a:p>
          <a:p>
            <a:pPr marL="285750" indent="-285750">
              <a:buFont typeface="Wingdings" panose="05000000000000000000" pitchFamily="2" charset="2"/>
              <a:buChar char="Ø"/>
            </a:pPr>
            <a:r>
              <a:rPr lang="de-CH" dirty="0"/>
              <a:t>Zumutbare Schritte unternehmen: In dieser Situation ist ihm zuzumuten, mit seinem Vertreter oder der Behörde Verbindung aufzunehmen, um sich Klarheit darüber zu verschaffen, ob die Behörde ihm die Verfügung lediglich </a:t>
            </a:r>
            <a:r>
              <a:rPr lang="de-CH" dirty="0" smtClean="0"/>
              <a:t>orientierungshalber </a:t>
            </a:r>
            <a:r>
              <a:rPr lang="de-CH" dirty="0"/>
              <a:t>direkt zugestellt oder ob sie das bestehende Vertretungsverhältnis missachtet hat. </a:t>
            </a:r>
          </a:p>
          <a:p>
            <a:pPr marL="570150" lvl="1" indent="-285750">
              <a:buFont typeface="Symbol" panose="05050102010706020507" pitchFamily="18" charset="2"/>
              <a:buChar char="-"/>
            </a:pPr>
            <a:r>
              <a:rPr lang="de-CH" sz="1400" dirty="0"/>
              <a:t>Hinweis: </a:t>
            </a:r>
            <a:r>
              <a:rPr lang="de-CH" sz="1400" dirty="0" smtClean="0"/>
              <a:t>Wird </a:t>
            </a:r>
            <a:r>
              <a:rPr lang="de-CH" sz="1400" dirty="0"/>
              <a:t>dies befolgt, beginnt die Frist nach bundesgerichtlicher Rechtsprechung zwar von der fehlerhaften Zustellung an zu laufen, doch ist die allenfalls versäumte Frist ohne weiteres wiederherzustellen nach Art. 133 Abs. 3 DBG</a:t>
            </a:r>
          </a:p>
          <a:p>
            <a:endParaRPr lang="de-CH" dirty="0"/>
          </a:p>
        </p:txBody>
      </p:sp>
      <p:sp>
        <p:nvSpPr>
          <p:cNvPr id="3" name="Titel 2"/>
          <p:cNvSpPr>
            <a:spLocks noGrp="1"/>
          </p:cNvSpPr>
          <p:nvPr>
            <p:ph type="title"/>
          </p:nvPr>
        </p:nvSpPr>
        <p:spPr>
          <a:xfrm>
            <a:off x="287338" y="876300"/>
            <a:ext cx="8569325" cy="971550"/>
          </a:xfrm>
        </p:spPr>
        <p:txBody>
          <a:bodyPr/>
          <a:lstStyle/>
          <a:p>
            <a:r>
              <a:rPr lang="de-CH" dirty="0"/>
              <a:t>Rechtsmittel</a:t>
            </a:r>
            <a:br>
              <a:rPr lang="de-CH" dirty="0"/>
            </a:br>
            <a:r>
              <a:rPr lang="de-CH" dirty="0"/>
              <a:t>4. Fristen</a:t>
            </a:r>
          </a:p>
        </p:txBody>
      </p:sp>
      <p:sp>
        <p:nvSpPr>
          <p:cNvPr id="4" name="Foliennummernplatzhalter 3"/>
          <p:cNvSpPr>
            <a:spLocks noGrp="1"/>
          </p:cNvSpPr>
          <p:nvPr>
            <p:ph type="sldNum" sz="quarter" idx="4"/>
          </p:nvPr>
        </p:nvSpPr>
        <p:spPr/>
        <p:txBody>
          <a:bodyPr/>
          <a:lstStyle/>
          <a:p>
            <a:fld id="{D00B8699-042E-8641-BDF0-F72DF0AA4012}" type="slidenum">
              <a:rPr lang="en-GB" smtClean="0"/>
              <a:pPr/>
              <a:t>21</a:t>
            </a:fld>
            <a:endParaRPr lang="en-GB" dirty="0"/>
          </a:p>
        </p:txBody>
      </p:sp>
    </p:spTree>
    <p:extLst>
      <p:ext uri="{BB962C8B-B14F-4D97-AF65-F5344CB8AC3E}">
        <p14:creationId xmlns:p14="http://schemas.microsoft.com/office/powerpoint/2010/main" val="11571834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Fristenlauf und Vertretungsverhältnis</a:t>
            </a:r>
            <a:endParaRPr lang="de-CH" b="1" dirty="0">
              <a:solidFill>
                <a:srgbClr val="0C1C43"/>
              </a:solidFill>
            </a:endParaRPr>
          </a:p>
          <a:p>
            <a:pPr lvl="1"/>
            <a:r>
              <a:rPr lang="de-CH" dirty="0"/>
              <a:t>Vertretungsverhältnis: Verfügungen und Entscheide </a:t>
            </a:r>
            <a:r>
              <a:rPr lang="de-CH" b="1" dirty="0"/>
              <a:t>müssen dem Vertreter </a:t>
            </a:r>
            <a:r>
              <a:rPr lang="de-CH" dirty="0"/>
              <a:t>zugestellt werden, sofern und solange das Vertretungsverhältnis der Behörde bekannt ist.</a:t>
            </a:r>
          </a:p>
          <a:p>
            <a:pPr lvl="1"/>
            <a:r>
              <a:rPr lang="de-CH" dirty="0"/>
              <a:t>Erfolgt die Zustellung an den vertretenen Steuerpflichtigen direkt →</a:t>
            </a:r>
            <a:r>
              <a:rPr lang="de-CH" dirty="0" smtClean="0"/>
              <a:t> </a:t>
            </a:r>
            <a:r>
              <a:rPr lang="de-CH" dirty="0"/>
              <a:t>Eröffnung mangelhaft</a:t>
            </a:r>
          </a:p>
          <a:p>
            <a:pPr lvl="1"/>
            <a:r>
              <a:rPr lang="de-CH" dirty="0"/>
              <a:t>Grundsatz: </a:t>
            </a:r>
            <a:r>
              <a:rPr lang="de-CH" dirty="0" smtClean="0"/>
              <a:t>Aus </a:t>
            </a:r>
            <a:r>
              <a:rPr lang="de-CH" dirty="0"/>
              <a:t>fehlerhafter Eröffnung darf den Betroffenen kein Nachteil erwachsen</a:t>
            </a:r>
          </a:p>
          <a:p>
            <a:pPr marL="568800" lvl="2" indent="-285750">
              <a:buFont typeface="Symbol" panose="05050102010706020507" pitchFamily="18" charset="2"/>
              <a:buChar char="-"/>
            </a:pPr>
            <a:r>
              <a:rPr lang="de-CH" dirty="0"/>
              <a:t>Der Betroffene kann sich allerdings nicht darauf berufen, wenn er die Einsprache fristgerecht einreicht →</a:t>
            </a:r>
            <a:r>
              <a:rPr lang="de-CH" dirty="0" smtClean="0"/>
              <a:t> </a:t>
            </a:r>
            <a:r>
              <a:rPr lang="de-CH" dirty="0"/>
              <a:t>Verfügung hat den Zweck trotz mangelhafter Eröffnung </a:t>
            </a:r>
            <a:r>
              <a:rPr lang="de-CH" dirty="0" smtClean="0"/>
              <a:t>erfüllt</a:t>
            </a:r>
            <a:endParaRPr lang="de-CH" dirty="0"/>
          </a:p>
          <a:p>
            <a:pPr marL="568800" lvl="2" indent="-285750">
              <a:buFont typeface="Symbol" panose="05050102010706020507" pitchFamily="18" charset="2"/>
              <a:buChar char="-"/>
            </a:pPr>
            <a:r>
              <a:rPr lang="de-CH" dirty="0"/>
              <a:t>Dabei gilt allgemein, dass die Adressaten einer mangelhaften Verfügung von sich aus die sich aufdrängenden und ihnen zumutbaren </a:t>
            </a:r>
            <a:r>
              <a:rPr lang="de-CH" b="1" dirty="0"/>
              <a:t>Schritte zur Behebung des Mangels zu unternehmen haben </a:t>
            </a:r>
            <a:r>
              <a:rPr lang="de-CH" dirty="0"/>
              <a:t>– Grundsatz von Treu und Glauben</a:t>
            </a:r>
          </a:p>
          <a:p>
            <a:endParaRPr lang="de-CH" dirty="0" smtClean="0"/>
          </a:p>
          <a:p>
            <a:endParaRPr lang="de-CH" dirty="0"/>
          </a:p>
        </p:txBody>
      </p:sp>
      <p:sp>
        <p:nvSpPr>
          <p:cNvPr id="3" name="Titel 2"/>
          <p:cNvSpPr>
            <a:spLocks noGrp="1"/>
          </p:cNvSpPr>
          <p:nvPr>
            <p:ph type="title"/>
          </p:nvPr>
        </p:nvSpPr>
        <p:spPr>
          <a:xfrm>
            <a:off x="287338" y="876300"/>
            <a:ext cx="8569325" cy="971550"/>
          </a:xfrm>
        </p:spPr>
        <p:txBody>
          <a:bodyPr/>
          <a:lstStyle/>
          <a:p>
            <a:r>
              <a:rPr lang="de-CH" dirty="0"/>
              <a:t>Rechtsmittel</a:t>
            </a:r>
            <a:br>
              <a:rPr lang="de-CH" dirty="0"/>
            </a:br>
            <a:r>
              <a:rPr lang="de-CH" dirty="0"/>
              <a:t>4. Fristen</a:t>
            </a:r>
          </a:p>
        </p:txBody>
      </p:sp>
      <p:sp>
        <p:nvSpPr>
          <p:cNvPr id="4" name="Foliennummernplatzhalter 3"/>
          <p:cNvSpPr>
            <a:spLocks noGrp="1"/>
          </p:cNvSpPr>
          <p:nvPr>
            <p:ph type="sldNum" sz="quarter" idx="4"/>
          </p:nvPr>
        </p:nvSpPr>
        <p:spPr/>
        <p:txBody>
          <a:bodyPr/>
          <a:lstStyle/>
          <a:p>
            <a:fld id="{D00B8699-042E-8641-BDF0-F72DF0AA4012}" type="slidenum">
              <a:rPr lang="en-GB" smtClean="0"/>
              <a:pPr/>
              <a:t>22</a:t>
            </a:fld>
            <a:endParaRPr lang="en-GB" dirty="0"/>
          </a:p>
        </p:txBody>
      </p:sp>
    </p:spTree>
    <p:extLst>
      <p:ext uri="{BB962C8B-B14F-4D97-AF65-F5344CB8AC3E}">
        <p14:creationId xmlns:p14="http://schemas.microsoft.com/office/powerpoint/2010/main" val="30762039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a:solidFill>
                  <a:srgbClr val="0C1C43"/>
                </a:solidFill>
              </a:rPr>
              <a:t>Fristen und Hilfspersonen</a:t>
            </a:r>
          </a:p>
          <a:p>
            <a:pPr lvl="1"/>
            <a:r>
              <a:rPr lang="de-CH" dirty="0"/>
              <a:t>Die Verfügung/der Entscheid gilt auch dann als zugestellt, wenn die Sendung von </a:t>
            </a:r>
            <a:r>
              <a:rPr lang="de-CH" b="1" dirty="0"/>
              <a:t>einer empfangsberechtigten Person entgegengenommen worden ist </a:t>
            </a:r>
            <a:r>
              <a:rPr lang="de-CH" dirty="0"/>
              <a:t/>
            </a:r>
            <a:br>
              <a:rPr lang="de-CH" dirty="0"/>
            </a:br>
            <a:r>
              <a:rPr lang="de-CH" dirty="0" smtClean="0"/>
              <a:t>→ </a:t>
            </a:r>
            <a:r>
              <a:rPr lang="de-CH" dirty="0"/>
              <a:t>tatsächliche Kenntnisnahme des Adressaten ist nicht erforderlich.</a:t>
            </a:r>
          </a:p>
          <a:p>
            <a:pPr lvl="1"/>
            <a:r>
              <a:rPr lang="de-CH" dirty="0"/>
              <a:t>Empfangsberechtigt sind:</a:t>
            </a:r>
          </a:p>
          <a:p>
            <a:pPr lvl="2">
              <a:buFont typeface="Symbol" panose="05050102010706020507" pitchFamily="18" charset="2"/>
              <a:buChar char="-"/>
            </a:pPr>
            <a:r>
              <a:rPr lang="de-CH" dirty="0"/>
              <a:t>Personen, die eine ausdrückliche Vollmacht haben</a:t>
            </a:r>
          </a:p>
          <a:p>
            <a:pPr lvl="2">
              <a:buFont typeface="Symbol" panose="05050102010706020507" pitchFamily="18" charset="2"/>
              <a:buChar char="-"/>
            </a:pPr>
            <a:r>
              <a:rPr lang="de-CH" dirty="0"/>
              <a:t>Erwachsene Personen, welche in Hausgemeinschaften mit dem Adressaten leben, gelten als stillschweigend bevollmächtigt</a:t>
            </a:r>
          </a:p>
          <a:p>
            <a:pPr lvl="2">
              <a:buFont typeface="Symbol" panose="05050102010706020507" pitchFamily="18" charset="2"/>
              <a:buChar char="-"/>
            </a:pPr>
            <a:r>
              <a:rPr lang="de-CH" dirty="0"/>
              <a:t>Drittpersonen mit Anscheinsvollmacht – wie Sekretärin, Haushälterin</a:t>
            </a:r>
          </a:p>
          <a:p>
            <a:pPr marL="828000" lvl="3" indent="-284400">
              <a:spcBef>
                <a:spcPts val="24"/>
              </a:spcBef>
              <a:buFont typeface="Symbol" panose="05050102010706020507" pitchFamily="18" charset="2"/>
              <a:buChar char="-"/>
            </a:pPr>
            <a:r>
              <a:rPr lang="de-CH" dirty="0"/>
              <a:t>Massgebend ist der Anschein, der gegenüber der Post und ihren Angestellten erweckt wird, nicht dagegen, ob im Innenverhältnis eine Bevollmächtigung vorliegt</a:t>
            </a:r>
          </a:p>
          <a:p>
            <a:endParaRPr lang="de-CH" dirty="0"/>
          </a:p>
        </p:txBody>
      </p:sp>
      <p:sp>
        <p:nvSpPr>
          <p:cNvPr id="3" name="Titel 2"/>
          <p:cNvSpPr>
            <a:spLocks noGrp="1"/>
          </p:cNvSpPr>
          <p:nvPr>
            <p:ph type="title"/>
          </p:nvPr>
        </p:nvSpPr>
        <p:spPr>
          <a:xfrm>
            <a:off x="287338" y="876300"/>
            <a:ext cx="8569325" cy="971550"/>
          </a:xfrm>
        </p:spPr>
        <p:txBody>
          <a:bodyPr/>
          <a:lstStyle/>
          <a:p>
            <a:r>
              <a:rPr lang="de-CH" dirty="0"/>
              <a:t>Rechtsmittel</a:t>
            </a:r>
            <a:br>
              <a:rPr lang="de-CH" dirty="0"/>
            </a:br>
            <a:r>
              <a:rPr lang="de-CH" dirty="0"/>
              <a:t>4. Fristen</a:t>
            </a:r>
          </a:p>
        </p:txBody>
      </p:sp>
      <p:sp>
        <p:nvSpPr>
          <p:cNvPr id="4" name="Foliennummernplatzhalter 3"/>
          <p:cNvSpPr>
            <a:spLocks noGrp="1"/>
          </p:cNvSpPr>
          <p:nvPr>
            <p:ph type="sldNum" sz="quarter" idx="4"/>
          </p:nvPr>
        </p:nvSpPr>
        <p:spPr/>
        <p:txBody>
          <a:bodyPr/>
          <a:lstStyle/>
          <a:p>
            <a:fld id="{D00B8699-042E-8641-BDF0-F72DF0AA4012}" type="slidenum">
              <a:rPr lang="en-GB" smtClean="0"/>
              <a:pPr/>
              <a:t>23</a:t>
            </a:fld>
            <a:endParaRPr lang="en-GB" dirty="0"/>
          </a:p>
        </p:txBody>
      </p:sp>
    </p:spTree>
    <p:extLst>
      <p:ext uri="{BB962C8B-B14F-4D97-AF65-F5344CB8AC3E}">
        <p14:creationId xmlns:p14="http://schemas.microsoft.com/office/powerpoint/2010/main" val="22205119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Sachverhalt</a:t>
            </a:r>
            <a:endParaRPr lang="de-CH" b="1" dirty="0">
              <a:solidFill>
                <a:srgbClr val="0C1C43"/>
              </a:solidFill>
            </a:endParaRPr>
          </a:p>
          <a:p>
            <a:r>
              <a:rPr lang="de-CH" dirty="0"/>
              <a:t>Die Sekretärin von Herrn </a:t>
            </a:r>
            <a:r>
              <a:rPr lang="de-CH" dirty="0" smtClean="0"/>
              <a:t>Salzmann </a:t>
            </a:r>
            <a:r>
              <a:rPr lang="de-CH" dirty="0"/>
              <a:t>nimmt vom Postboten die Abholungseinladung für eine Einladung zum Einspracheverfahren von der kantonalen Steuerbehörde Nidwalden entgegen. Die Sekretärin geht für längere Zeit auf Reisen. Vor lauter Reisevorbereitungen </a:t>
            </a:r>
            <a:r>
              <a:rPr lang="de-CH" dirty="0" smtClean="0"/>
              <a:t>vergisst sie, </a:t>
            </a:r>
            <a:r>
              <a:rPr lang="de-CH" dirty="0"/>
              <a:t>Herrn </a:t>
            </a:r>
            <a:r>
              <a:rPr lang="de-CH" dirty="0" smtClean="0"/>
              <a:t>Salzmann </a:t>
            </a:r>
            <a:r>
              <a:rPr lang="de-CH" dirty="0"/>
              <a:t>die Einladung zu übergeben, weshalb er die Frist </a:t>
            </a:r>
            <a:r>
              <a:rPr lang="de-CH" dirty="0" smtClean="0"/>
              <a:t>verpasst. </a:t>
            </a:r>
          </a:p>
          <a:p>
            <a:endParaRPr lang="de-CH" dirty="0"/>
          </a:p>
          <a:p>
            <a:pPr lvl="1"/>
            <a:r>
              <a:rPr lang="de-CH" dirty="0" smtClean="0"/>
              <a:t>Wird Herr Salzmann </a:t>
            </a:r>
            <a:r>
              <a:rPr lang="de-CH" dirty="0"/>
              <a:t>die Frist </a:t>
            </a:r>
            <a:r>
              <a:rPr lang="de-CH" dirty="0" smtClean="0"/>
              <a:t>wiederherstellen lassen </a:t>
            </a:r>
            <a:r>
              <a:rPr lang="de-CH" dirty="0"/>
              <a:t>können?</a:t>
            </a:r>
          </a:p>
          <a:p>
            <a:endParaRPr lang="de-CH" dirty="0"/>
          </a:p>
        </p:txBody>
      </p:sp>
      <p:sp>
        <p:nvSpPr>
          <p:cNvPr id="3" name="Titel 2"/>
          <p:cNvSpPr>
            <a:spLocks noGrp="1"/>
          </p:cNvSpPr>
          <p:nvPr>
            <p:ph type="title"/>
          </p:nvPr>
        </p:nvSpPr>
        <p:spPr>
          <a:xfrm>
            <a:off x="287338" y="876300"/>
            <a:ext cx="8569325" cy="971550"/>
          </a:xfrm>
        </p:spPr>
        <p:txBody>
          <a:bodyPr/>
          <a:lstStyle/>
          <a:p>
            <a:r>
              <a:rPr lang="de-CH" dirty="0"/>
              <a:t>Rechtsmittel</a:t>
            </a:r>
            <a:br>
              <a:rPr lang="de-CH" dirty="0"/>
            </a:br>
            <a:r>
              <a:rPr lang="de-CH" dirty="0"/>
              <a:t>4. Fristen</a:t>
            </a:r>
          </a:p>
        </p:txBody>
      </p:sp>
      <p:sp>
        <p:nvSpPr>
          <p:cNvPr id="4" name="Foliennummernplatzhalter 3"/>
          <p:cNvSpPr>
            <a:spLocks noGrp="1"/>
          </p:cNvSpPr>
          <p:nvPr>
            <p:ph type="sldNum" sz="quarter" idx="4"/>
          </p:nvPr>
        </p:nvSpPr>
        <p:spPr/>
        <p:txBody>
          <a:bodyPr/>
          <a:lstStyle/>
          <a:p>
            <a:fld id="{D00B8699-042E-8641-BDF0-F72DF0AA4012}" type="slidenum">
              <a:rPr lang="en-GB" smtClean="0"/>
              <a:pPr/>
              <a:t>24</a:t>
            </a:fld>
            <a:endParaRPr lang="en-GB" dirty="0"/>
          </a:p>
        </p:txBody>
      </p:sp>
    </p:spTree>
    <p:extLst>
      <p:ext uri="{BB962C8B-B14F-4D97-AF65-F5344CB8AC3E}">
        <p14:creationId xmlns:p14="http://schemas.microsoft.com/office/powerpoint/2010/main" val="3504696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a:solidFill>
                  <a:srgbClr val="0C1C43"/>
                </a:solidFill>
              </a:rPr>
              <a:t>Lösung</a:t>
            </a:r>
          </a:p>
          <a:p>
            <a:pPr marL="285750" indent="-285750">
              <a:buFont typeface="Wingdings" panose="05000000000000000000" pitchFamily="2" charset="2"/>
              <a:buChar char="Ø"/>
            </a:pPr>
            <a:r>
              <a:rPr lang="de-CH" dirty="0"/>
              <a:t>Dies dürfte schwierig sein. Herrn Salzmann muss sich das Verhalten </a:t>
            </a:r>
            <a:r>
              <a:rPr lang="de-CH" dirty="0" smtClean="0"/>
              <a:t>seiner Sekretärin und die Organisation in seinem Büro </a:t>
            </a:r>
            <a:r>
              <a:rPr lang="de-CH" dirty="0"/>
              <a:t>anrechnen lassen.</a:t>
            </a:r>
          </a:p>
          <a:p>
            <a:endParaRPr lang="de-CH" dirty="0"/>
          </a:p>
        </p:txBody>
      </p:sp>
      <p:sp>
        <p:nvSpPr>
          <p:cNvPr id="3" name="Titel 2"/>
          <p:cNvSpPr>
            <a:spLocks noGrp="1"/>
          </p:cNvSpPr>
          <p:nvPr>
            <p:ph type="title"/>
          </p:nvPr>
        </p:nvSpPr>
        <p:spPr>
          <a:xfrm>
            <a:off x="287338" y="876300"/>
            <a:ext cx="8569325" cy="971550"/>
          </a:xfrm>
        </p:spPr>
        <p:txBody>
          <a:bodyPr/>
          <a:lstStyle/>
          <a:p>
            <a:r>
              <a:rPr lang="de-CH" dirty="0"/>
              <a:t>Rechtsmittel</a:t>
            </a:r>
            <a:br>
              <a:rPr lang="de-CH" dirty="0"/>
            </a:br>
            <a:r>
              <a:rPr lang="de-CH" dirty="0"/>
              <a:t>4. Fristen</a:t>
            </a:r>
          </a:p>
        </p:txBody>
      </p:sp>
      <p:sp>
        <p:nvSpPr>
          <p:cNvPr id="4" name="Foliennummernplatzhalter 3"/>
          <p:cNvSpPr>
            <a:spLocks noGrp="1"/>
          </p:cNvSpPr>
          <p:nvPr>
            <p:ph type="sldNum" sz="quarter" idx="4"/>
          </p:nvPr>
        </p:nvSpPr>
        <p:spPr/>
        <p:txBody>
          <a:bodyPr/>
          <a:lstStyle/>
          <a:p>
            <a:fld id="{D00B8699-042E-8641-BDF0-F72DF0AA4012}" type="slidenum">
              <a:rPr lang="en-GB" smtClean="0"/>
              <a:pPr/>
              <a:t>25</a:t>
            </a:fld>
            <a:endParaRPr lang="en-GB" dirty="0"/>
          </a:p>
        </p:txBody>
      </p:sp>
    </p:spTree>
    <p:extLst>
      <p:ext uri="{BB962C8B-B14F-4D97-AF65-F5344CB8AC3E}">
        <p14:creationId xmlns:p14="http://schemas.microsoft.com/office/powerpoint/2010/main" val="26645842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a:solidFill>
                  <a:srgbClr val="0C1C43"/>
                </a:solidFill>
              </a:rPr>
              <a:t>Fristenstillstand / Gerichtsferien</a:t>
            </a:r>
          </a:p>
          <a:p>
            <a:pPr lvl="1"/>
            <a:r>
              <a:rPr lang="de-CH" dirty="0"/>
              <a:t>I</a:t>
            </a:r>
            <a:r>
              <a:rPr lang="de-CH" dirty="0" smtClean="0"/>
              <a:t>n </a:t>
            </a:r>
            <a:r>
              <a:rPr lang="de-CH" dirty="0"/>
              <a:t>Rechtsmittelverfahren </a:t>
            </a:r>
            <a:r>
              <a:rPr lang="de-CH" dirty="0" smtClean="0"/>
              <a:t>betreffend Bundessteuern sowie Steuern vor dem Bundesgericht </a:t>
            </a:r>
            <a:r>
              <a:rPr lang="de-CH" dirty="0"/>
              <a:t>steht die Frist wie folgt still: (Art. 22a </a:t>
            </a:r>
            <a:r>
              <a:rPr lang="de-CH" dirty="0" err="1" smtClean="0"/>
              <a:t>VwVG</a:t>
            </a:r>
            <a:r>
              <a:rPr lang="de-CH" dirty="0" smtClean="0"/>
              <a:t>, 44 BGG) </a:t>
            </a:r>
            <a:endParaRPr lang="de-CH" dirty="0"/>
          </a:p>
          <a:p>
            <a:pPr marL="554400" lvl="2" indent="-284400">
              <a:spcBef>
                <a:spcPts val="24"/>
              </a:spcBef>
              <a:buFont typeface="Symbol" panose="05050102010706020507" pitchFamily="18" charset="2"/>
              <a:buChar char="-"/>
            </a:pPr>
            <a:r>
              <a:rPr lang="de-CH" dirty="0"/>
              <a:t>Vom siebten Tag vor Ostern bis und mit dem siebten Tag nach Ostern</a:t>
            </a:r>
          </a:p>
          <a:p>
            <a:pPr marL="554400" lvl="2" indent="-284400">
              <a:spcBef>
                <a:spcPts val="24"/>
              </a:spcBef>
              <a:buFont typeface="Symbol" panose="05050102010706020507" pitchFamily="18" charset="2"/>
              <a:buChar char="-"/>
            </a:pPr>
            <a:r>
              <a:rPr lang="de-CH" dirty="0"/>
              <a:t>Vom 15. Juli bis und mit 15. August</a:t>
            </a:r>
          </a:p>
          <a:p>
            <a:pPr marL="554400" lvl="2" indent="-284400">
              <a:spcBef>
                <a:spcPts val="24"/>
              </a:spcBef>
              <a:buFont typeface="Symbol" panose="05050102010706020507" pitchFamily="18" charset="2"/>
              <a:buChar char="-"/>
            </a:pPr>
            <a:r>
              <a:rPr lang="de-CH" dirty="0"/>
              <a:t>Vom 18. Dezember bis und mit dem 2. Januar</a:t>
            </a:r>
          </a:p>
          <a:p>
            <a:pPr lvl="2">
              <a:buFont typeface="Wingdings" panose="05000000000000000000" pitchFamily="2" charset="2"/>
              <a:buChar char="Ø"/>
            </a:pPr>
            <a:r>
              <a:rPr lang="de-CH" b="1" dirty="0"/>
              <a:t>Achtung</a:t>
            </a:r>
            <a:r>
              <a:rPr lang="de-CH" dirty="0"/>
              <a:t>: K</a:t>
            </a:r>
            <a:r>
              <a:rPr lang="de-CH" dirty="0" smtClean="0"/>
              <a:t>antonale </a:t>
            </a:r>
            <a:r>
              <a:rPr lang="de-CH" dirty="0"/>
              <a:t>Gerichtsferien, die das kantonale Verfahrensrecht vorsieht, gelten NICHT für </a:t>
            </a:r>
            <a:r>
              <a:rPr lang="de-CH" dirty="0" smtClean="0"/>
              <a:t>die Bundessteuern</a:t>
            </a:r>
            <a:endParaRPr lang="de-CH" dirty="0"/>
          </a:p>
          <a:p>
            <a:pPr lvl="1"/>
            <a:r>
              <a:rPr lang="de-CH" dirty="0"/>
              <a:t>Kantonale Regelungen bezüglich Fristenstillstand sind unterschiedlich: </a:t>
            </a:r>
          </a:p>
          <a:p>
            <a:pPr marL="554400" lvl="2" indent="-284400">
              <a:spcBef>
                <a:spcPts val="24"/>
              </a:spcBef>
              <a:buFont typeface="Symbol" panose="05050102010706020507" pitchFamily="18" charset="2"/>
              <a:buChar char="-"/>
            </a:pPr>
            <a:r>
              <a:rPr lang="de-CH" dirty="0"/>
              <a:t>Einige Kantone haben keine Vorschriften → kein Fristenstillstand</a:t>
            </a:r>
          </a:p>
          <a:p>
            <a:pPr marL="554400" lvl="2" indent="-284400">
              <a:spcBef>
                <a:spcPts val="24"/>
              </a:spcBef>
              <a:buFont typeface="Symbol" panose="05050102010706020507" pitchFamily="18" charset="2"/>
              <a:buChar char="-"/>
            </a:pPr>
            <a:r>
              <a:rPr lang="de-CH" dirty="0"/>
              <a:t>Einige verweisen auf Bundesvorschriften (z.B. Nidwalden, 33a VRG)</a:t>
            </a:r>
          </a:p>
          <a:p>
            <a:pPr marL="554400" lvl="2" indent="-284400">
              <a:spcBef>
                <a:spcPts val="24"/>
              </a:spcBef>
              <a:buFont typeface="Symbol" panose="05050102010706020507" pitchFamily="18" charset="2"/>
              <a:buChar char="-"/>
            </a:pPr>
            <a:r>
              <a:rPr lang="de-CH" dirty="0"/>
              <a:t>Einige kennen eigene Vorschriften über den Fristenstillstand, schliessen deren Anwendung aber für zahlreiche Bereiche aus - St. Gallen</a:t>
            </a:r>
          </a:p>
          <a:p>
            <a:pPr marL="827088" lvl="3" indent="-285750">
              <a:spcBef>
                <a:spcPts val="24"/>
              </a:spcBef>
              <a:buFont typeface="Symbol" panose="05050102010706020507" pitchFamily="18" charset="2"/>
              <a:buChar char="-"/>
            </a:pPr>
            <a:r>
              <a:rPr lang="de-CH" dirty="0"/>
              <a:t>In St. Gallen gelten in Steuersachen im Rekurs- und Beschwerdeverfahren vor den kantonalen Instanzen keine Gerichtsferien (Art. 30 Abs. 2 </a:t>
            </a:r>
            <a:r>
              <a:rPr lang="de-CH" dirty="0" err="1"/>
              <a:t>lit</a:t>
            </a:r>
            <a:r>
              <a:rPr lang="de-CH" dirty="0"/>
              <a:t>. e VRP)</a:t>
            </a:r>
          </a:p>
          <a:p>
            <a:endParaRPr lang="de-CH" dirty="0"/>
          </a:p>
        </p:txBody>
      </p:sp>
      <p:sp>
        <p:nvSpPr>
          <p:cNvPr id="3" name="Titel 2"/>
          <p:cNvSpPr>
            <a:spLocks noGrp="1"/>
          </p:cNvSpPr>
          <p:nvPr>
            <p:ph type="title"/>
          </p:nvPr>
        </p:nvSpPr>
        <p:spPr>
          <a:xfrm>
            <a:off x="287338" y="876300"/>
            <a:ext cx="8569325" cy="971550"/>
          </a:xfrm>
        </p:spPr>
        <p:txBody>
          <a:bodyPr/>
          <a:lstStyle/>
          <a:p>
            <a:r>
              <a:rPr lang="de-CH" dirty="0"/>
              <a:t>Rechtsmittel</a:t>
            </a:r>
            <a:br>
              <a:rPr lang="de-CH" dirty="0"/>
            </a:br>
            <a:r>
              <a:rPr lang="de-CH" dirty="0"/>
              <a:t>4. Fristen</a:t>
            </a:r>
          </a:p>
        </p:txBody>
      </p:sp>
      <p:sp>
        <p:nvSpPr>
          <p:cNvPr id="4" name="Foliennummernplatzhalter 3"/>
          <p:cNvSpPr>
            <a:spLocks noGrp="1"/>
          </p:cNvSpPr>
          <p:nvPr>
            <p:ph type="sldNum" sz="quarter" idx="4"/>
          </p:nvPr>
        </p:nvSpPr>
        <p:spPr/>
        <p:txBody>
          <a:bodyPr/>
          <a:lstStyle/>
          <a:p>
            <a:fld id="{D00B8699-042E-8641-BDF0-F72DF0AA4012}" type="slidenum">
              <a:rPr lang="en-GB" smtClean="0"/>
              <a:pPr/>
              <a:t>26</a:t>
            </a:fld>
            <a:endParaRPr lang="en-GB" dirty="0"/>
          </a:p>
        </p:txBody>
      </p:sp>
    </p:spTree>
    <p:extLst>
      <p:ext uri="{BB962C8B-B14F-4D97-AF65-F5344CB8AC3E}">
        <p14:creationId xmlns:p14="http://schemas.microsoft.com/office/powerpoint/2010/main" val="38624634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a:solidFill>
                  <a:srgbClr val="0C1C43"/>
                </a:solidFill>
              </a:rPr>
              <a:t>Fristwahrung</a:t>
            </a:r>
          </a:p>
          <a:p>
            <a:pPr lvl="1"/>
            <a:r>
              <a:rPr lang="de-CH" dirty="0"/>
              <a:t>Wird für die Übermittlung der Eingabe die Post beansprucht, so sind Datum und Uhrzeit des Poststempels massgebend</a:t>
            </a:r>
          </a:p>
          <a:p>
            <a:pPr lvl="1"/>
            <a:r>
              <a:rPr lang="de-CH" dirty="0"/>
              <a:t>Frist gilt auch als gewahrt, wenn die Eingabe einer unzuständigen Amtsstelle eingereicht wird – Vorbehalt rechtsmissbräuchliche Falschadressierung</a:t>
            </a:r>
          </a:p>
          <a:p>
            <a:pPr lvl="1"/>
            <a:r>
              <a:rPr lang="de-CH" dirty="0" smtClean="0"/>
              <a:t>Die Beweislast </a:t>
            </a:r>
            <a:r>
              <a:rPr lang="de-CH" dirty="0"/>
              <a:t>rechtzeitige Einreichung trägt der Steuerpflichtige, notfalls Einwurf in Briefkasten mit Zeugen.</a:t>
            </a:r>
          </a:p>
          <a:p>
            <a:endParaRPr lang="de-CH" dirty="0"/>
          </a:p>
        </p:txBody>
      </p:sp>
      <p:sp>
        <p:nvSpPr>
          <p:cNvPr id="3" name="Titel 2"/>
          <p:cNvSpPr>
            <a:spLocks noGrp="1"/>
          </p:cNvSpPr>
          <p:nvPr>
            <p:ph type="title"/>
          </p:nvPr>
        </p:nvSpPr>
        <p:spPr>
          <a:xfrm>
            <a:off x="287338" y="876300"/>
            <a:ext cx="8569325" cy="971550"/>
          </a:xfrm>
        </p:spPr>
        <p:txBody>
          <a:bodyPr/>
          <a:lstStyle/>
          <a:p>
            <a:r>
              <a:rPr lang="de-CH" dirty="0"/>
              <a:t>Rechtsmittel</a:t>
            </a:r>
            <a:br>
              <a:rPr lang="de-CH" dirty="0"/>
            </a:br>
            <a:r>
              <a:rPr lang="de-CH" dirty="0"/>
              <a:t>4. Fristen</a:t>
            </a:r>
          </a:p>
        </p:txBody>
      </p:sp>
      <p:sp>
        <p:nvSpPr>
          <p:cNvPr id="4" name="Foliennummernplatzhalter 3"/>
          <p:cNvSpPr>
            <a:spLocks noGrp="1"/>
          </p:cNvSpPr>
          <p:nvPr>
            <p:ph type="sldNum" sz="quarter" idx="4"/>
          </p:nvPr>
        </p:nvSpPr>
        <p:spPr/>
        <p:txBody>
          <a:bodyPr/>
          <a:lstStyle/>
          <a:p>
            <a:fld id="{D00B8699-042E-8641-BDF0-F72DF0AA4012}" type="slidenum">
              <a:rPr lang="en-GB" smtClean="0"/>
              <a:pPr/>
              <a:t>27</a:t>
            </a:fld>
            <a:endParaRPr lang="en-GB" dirty="0"/>
          </a:p>
        </p:txBody>
      </p:sp>
    </p:spTree>
    <p:extLst>
      <p:ext uri="{BB962C8B-B14F-4D97-AF65-F5344CB8AC3E}">
        <p14:creationId xmlns:p14="http://schemas.microsoft.com/office/powerpoint/2010/main" val="19974329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a:solidFill>
                  <a:srgbClr val="0C1C43"/>
                </a:solidFill>
              </a:rPr>
              <a:t>Sachverhalt</a:t>
            </a:r>
          </a:p>
          <a:p>
            <a:r>
              <a:rPr lang="de-CH" dirty="0"/>
              <a:t>In einer </a:t>
            </a:r>
            <a:r>
              <a:rPr lang="de-CH" dirty="0" smtClean="0"/>
              <a:t>grösseren Zürcher </a:t>
            </a:r>
            <a:r>
              <a:rPr lang="de-CH" dirty="0"/>
              <a:t>Anwaltskanzlei </a:t>
            </a:r>
            <a:r>
              <a:rPr lang="de-CH" dirty="0" smtClean="0"/>
              <a:t>erkrankt der </a:t>
            </a:r>
            <a:r>
              <a:rPr lang="de-CH" dirty="0"/>
              <a:t>Anwalt </a:t>
            </a:r>
            <a:r>
              <a:rPr lang="de-CH" dirty="0" smtClean="0"/>
              <a:t>Sprecher an </a:t>
            </a:r>
            <a:r>
              <a:rPr lang="de-CH" dirty="0"/>
              <a:t>einer schweren </a:t>
            </a:r>
            <a:r>
              <a:rPr lang="de-CH" dirty="0" smtClean="0"/>
              <a:t>Lungenentzündung und </a:t>
            </a:r>
            <a:r>
              <a:rPr lang="de-CH" dirty="0" err="1" smtClean="0"/>
              <a:t>erfällt</a:t>
            </a:r>
            <a:r>
              <a:rPr lang="de-CH" dirty="0" smtClean="0"/>
              <a:t> </a:t>
            </a:r>
            <a:r>
              <a:rPr lang="de-CH" dirty="0"/>
              <a:t>zwei Monate </a:t>
            </a:r>
            <a:r>
              <a:rPr lang="de-CH" dirty="0" smtClean="0"/>
              <a:t>aus. </a:t>
            </a:r>
            <a:r>
              <a:rPr lang="de-CH" dirty="0"/>
              <a:t>Er ist der Vertreter von Herrn </a:t>
            </a:r>
            <a:r>
              <a:rPr lang="de-CH" dirty="0" smtClean="0"/>
              <a:t>Baumann. </a:t>
            </a:r>
            <a:r>
              <a:rPr lang="de-CH" dirty="0"/>
              <a:t>Während seiner Abwesenheit wird dem Anwalt der </a:t>
            </a:r>
            <a:r>
              <a:rPr lang="de-CH" dirty="0" smtClean="0"/>
              <a:t>Einsprache-entscheid Herrn Baumanns </a:t>
            </a:r>
            <a:r>
              <a:rPr lang="de-CH" dirty="0"/>
              <a:t>zugestellt. Als </a:t>
            </a:r>
            <a:r>
              <a:rPr lang="de-CH" dirty="0" smtClean="0"/>
              <a:t>der </a:t>
            </a:r>
            <a:r>
              <a:rPr lang="de-CH" dirty="0" err="1" smtClean="0"/>
              <a:t>Antwalt</a:t>
            </a:r>
            <a:r>
              <a:rPr lang="de-CH" dirty="0" smtClean="0"/>
              <a:t> </a:t>
            </a:r>
            <a:r>
              <a:rPr lang="de-CH" dirty="0"/>
              <a:t>wieder arbeitsfähig </a:t>
            </a:r>
            <a:r>
              <a:rPr lang="de-CH" dirty="0" smtClean="0"/>
              <a:t>ist, </a:t>
            </a:r>
            <a:r>
              <a:rPr lang="de-CH" dirty="0"/>
              <a:t>stellt er mit Schrecken fest, dass die Frist bereits verstrichen ist. Als guter </a:t>
            </a:r>
            <a:r>
              <a:rPr lang="de-CH" dirty="0" smtClean="0"/>
              <a:t>Anwalt </a:t>
            </a:r>
            <a:r>
              <a:rPr lang="de-CH" dirty="0"/>
              <a:t>weiss er natürlich, dass er sich auf die Hinderungsgründe nach Art. 133 Abs. 3 DBG berufen kann und die Frist </a:t>
            </a:r>
            <a:r>
              <a:rPr lang="de-CH" dirty="0" smtClean="0"/>
              <a:t>wiederherstellen lassen </a:t>
            </a:r>
            <a:r>
              <a:rPr lang="de-CH" dirty="0"/>
              <a:t>kann. </a:t>
            </a:r>
          </a:p>
          <a:p>
            <a:endParaRPr lang="de-CH" dirty="0"/>
          </a:p>
          <a:p>
            <a:pPr marL="285750" indent="-285750">
              <a:buFont typeface="Arial" panose="020B0604020202020204" pitchFamily="34" charset="0"/>
              <a:buChar char="•"/>
            </a:pPr>
            <a:r>
              <a:rPr lang="de-CH" dirty="0" smtClean="0"/>
              <a:t>Dringt </a:t>
            </a:r>
            <a:r>
              <a:rPr lang="de-CH" dirty="0"/>
              <a:t>er mit seinen Argumenten durch?</a:t>
            </a:r>
          </a:p>
          <a:p>
            <a:endParaRPr lang="de-CH" dirty="0"/>
          </a:p>
        </p:txBody>
      </p:sp>
      <p:sp>
        <p:nvSpPr>
          <p:cNvPr id="3" name="Titel 2"/>
          <p:cNvSpPr>
            <a:spLocks noGrp="1"/>
          </p:cNvSpPr>
          <p:nvPr>
            <p:ph type="title"/>
          </p:nvPr>
        </p:nvSpPr>
        <p:spPr>
          <a:xfrm>
            <a:off x="287338" y="876300"/>
            <a:ext cx="8569325" cy="971550"/>
          </a:xfrm>
        </p:spPr>
        <p:txBody>
          <a:bodyPr/>
          <a:lstStyle/>
          <a:p>
            <a:r>
              <a:rPr lang="de-CH" dirty="0"/>
              <a:t>Rechtsmittel</a:t>
            </a:r>
            <a:br>
              <a:rPr lang="de-CH" dirty="0"/>
            </a:br>
            <a:r>
              <a:rPr lang="de-CH" dirty="0"/>
              <a:t>4. Fristen</a:t>
            </a:r>
          </a:p>
        </p:txBody>
      </p:sp>
      <p:sp>
        <p:nvSpPr>
          <p:cNvPr id="4" name="Foliennummernplatzhalter 3"/>
          <p:cNvSpPr>
            <a:spLocks noGrp="1"/>
          </p:cNvSpPr>
          <p:nvPr>
            <p:ph type="sldNum" sz="quarter" idx="4"/>
          </p:nvPr>
        </p:nvSpPr>
        <p:spPr/>
        <p:txBody>
          <a:bodyPr/>
          <a:lstStyle/>
          <a:p>
            <a:fld id="{D00B8699-042E-8641-BDF0-F72DF0AA4012}" type="slidenum">
              <a:rPr lang="en-GB" smtClean="0"/>
              <a:pPr/>
              <a:t>28</a:t>
            </a:fld>
            <a:endParaRPr lang="en-GB" dirty="0"/>
          </a:p>
        </p:txBody>
      </p:sp>
    </p:spTree>
    <p:extLst>
      <p:ext uri="{BB962C8B-B14F-4D97-AF65-F5344CB8AC3E}">
        <p14:creationId xmlns:p14="http://schemas.microsoft.com/office/powerpoint/2010/main" val="31465274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Lösung</a:t>
            </a:r>
          </a:p>
          <a:p>
            <a:pPr marL="285750" indent="-285750">
              <a:buFont typeface="Wingdings" panose="05000000000000000000" pitchFamily="2" charset="2"/>
              <a:buChar char="Ø"/>
            </a:pPr>
            <a:r>
              <a:rPr lang="de-CH" dirty="0"/>
              <a:t>Er wird mit seiner Argumentation nicht durchdringen – dies </a:t>
            </a:r>
            <a:r>
              <a:rPr lang="de-CH" dirty="0" smtClean="0"/>
              <a:t>liegt an </a:t>
            </a:r>
            <a:r>
              <a:rPr lang="de-CH" dirty="0"/>
              <a:t>zweierlei </a:t>
            </a:r>
            <a:r>
              <a:rPr lang="de-CH" dirty="0" smtClean="0"/>
              <a:t>Gründen:</a:t>
            </a:r>
            <a:endParaRPr lang="de-CH" dirty="0"/>
          </a:p>
          <a:p>
            <a:pPr marL="554400" lvl="2" indent="-284400">
              <a:spcBef>
                <a:spcPts val="24"/>
              </a:spcBef>
              <a:buFont typeface="Symbol" panose="05050102010706020507" pitchFamily="18" charset="2"/>
              <a:buChar char="-"/>
            </a:pPr>
            <a:r>
              <a:rPr lang="de-CH" dirty="0"/>
              <a:t>Er ist mit einer Lungenentzündung nicht so stark beeinträchtigt, dass es ihm nicht möglich wäre, sich anders bzw. eine Stellvertretung zu organisieren.</a:t>
            </a:r>
          </a:p>
          <a:p>
            <a:pPr marL="554400" lvl="2" indent="-284400">
              <a:spcBef>
                <a:spcPts val="24"/>
              </a:spcBef>
              <a:buFont typeface="Symbol" panose="05050102010706020507" pitchFamily="18" charset="2"/>
              <a:buChar char="-"/>
            </a:pPr>
            <a:r>
              <a:rPr lang="de-CH" dirty="0"/>
              <a:t>Hat sich eine grössere Anwaltskanzlei so zu organisieren, dass auch bei Ausfall eines Anwalts Fristen gewahrt werden können u.a. mit einem Fristensystem und Stellvertreterregelungen.</a:t>
            </a:r>
          </a:p>
        </p:txBody>
      </p:sp>
      <p:sp>
        <p:nvSpPr>
          <p:cNvPr id="3" name="Titel 2"/>
          <p:cNvSpPr>
            <a:spLocks noGrp="1"/>
          </p:cNvSpPr>
          <p:nvPr>
            <p:ph type="title"/>
          </p:nvPr>
        </p:nvSpPr>
        <p:spPr>
          <a:xfrm>
            <a:off x="287338" y="876300"/>
            <a:ext cx="8569325" cy="971550"/>
          </a:xfrm>
        </p:spPr>
        <p:txBody>
          <a:bodyPr/>
          <a:lstStyle/>
          <a:p>
            <a:r>
              <a:rPr lang="de-CH" dirty="0"/>
              <a:t>Rechtsmittel</a:t>
            </a:r>
            <a:br>
              <a:rPr lang="de-CH" dirty="0"/>
            </a:br>
            <a:r>
              <a:rPr lang="de-CH" dirty="0"/>
              <a:t>4. Fristen</a:t>
            </a:r>
          </a:p>
        </p:txBody>
      </p:sp>
      <p:sp>
        <p:nvSpPr>
          <p:cNvPr id="4" name="Foliennummernplatzhalter 3"/>
          <p:cNvSpPr>
            <a:spLocks noGrp="1"/>
          </p:cNvSpPr>
          <p:nvPr>
            <p:ph type="sldNum" sz="quarter" idx="4"/>
          </p:nvPr>
        </p:nvSpPr>
        <p:spPr/>
        <p:txBody>
          <a:bodyPr/>
          <a:lstStyle/>
          <a:p>
            <a:fld id="{D00B8699-042E-8641-BDF0-F72DF0AA4012}" type="slidenum">
              <a:rPr lang="en-GB" smtClean="0"/>
              <a:pPr/>
              <a:t>29</a:t>
            </a:fld>
            <a:endParaRPr lang="en-GB" dirty="0"/>
          </a:p>
        </p:txBody>
      </p:sp>
    </p:spTree>
    <p:extLst>
      <p:ext uri="{BB962C8B-B14F-4D97-AF65-F5344CB8AC3E}">
        <p14:creationId xmlns:p14="http://schemas.microsoft.com/office/powerpoint/2010/main" val="1486643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87338" y="1820863"/>
            <a:ext cx="8569325" cy="4293690"/>
          </a:xfrm>
        </p:spPr>
        <p:txBody>
          <a:bodyPr/>
          <a:lstStyle/>
          <a:p>
            <a:r>
              <a:rPr lang="de-CH" b="1" dirty="0" smtClean="0">
                <a:solidFill>
                  <a:srgbClr val="0C1C43"/>
                </a:solidFill>
              </a:rPr>
              <a:t>Rechtsmittel</a:t>
            </a:r>
          </a:p>
          <a:p>
            <a:r>
              <a:rPr lang="de-CH" dirty="0" smtClean="0"/>
              <a:t>B) Besondere Verfahren</a:t>
            </a:r>
          </a:p>
          <a:p>
            <a:pPr marL="538163" lvl="1" indent="-268288">
              <a:buFont typeface="+mj-lt"/>
              <a:buAutoNum type="arabicPeriod"/>
            </a:pPr>
            <a:r>
              <a:rPr lang="de-CH" dirty="0" smtClean="0"/>
              <a:t>Ermessenseinschätzung</a:t>
            </a:r>
            <a:endParaRPr lang="de-CH" dirty="0"/>
          </a:p>
          <a:p>
            <a:pPr marL="538163" lvl="1" indent="-268288">
              <a:buFont typeface="+mj-lt"/>
              <a:buAutoNum type="arabicPeriod"/>
            </a:pPr>
            <a:r>
              <a:rPr lang="de-CH" dirty="0"/>
              <a:t>Revision</a:t>
            </a:r>
            <a:r>
              <a:rPr lang="de-CH" b="1" dirty="0"/>
              <a:t> </a:t>
            </a:r>
          </a:p>
          <a:p>
            <a:pPr marL="538163" lvl="1" indent="-268288">
              <a:buFont typeface="+mj-lt"/>
              <a:buAutoNum type="arabicPeriod"/>
            </a:pPr>
            <a:r>
              <a:rPr lang="de-CH" dirty="0"/>
              <a:t>Verfahren betreffend interkantonaler und internationaler Doppelbesteuerung </a:t>
            </a:r>
            <a:endParaRPr lang="de-CH" dirty="0" smtClean="0"/>
          </a:p>
          <a:p>
            <a:pPr indent="-66675"/>
            <a:r>
              <a:rPr lang="de-CH" dirty="0" smtClean="0"/>
              <a:t>C</a:t>
            </a:r>
            <a:r>
              <a:rPr lang="de-CH" dirty="0"/>
              <a:t>) </a:t>
            </a:r>
            <a:r>
              <a:rPr lang="de-CH" dirty="0" smtClean="0"/>
              <a:t>Materielle / Taktische Aspekte</a:t>
            </a:r>
          </a:p>
          <a:p>
            <a:pPr marL="538163" lvl="1" indent="-268288">
              <a:buFont typeface="+mj-lt"/>
              <a:buAutoNum type="arabicPeriod"/>
            </a:pPr>
            <a:r>
              <a:rPr lang="de-CH" dirty="0"/>
              <a:t>Beweislastverteilung</a:t>
            </a:r>
            <a:r>
              <a:rPr lang="de-CH" b="1" dirty="0"/>
              <a:t> </a:t>
            </a:r>
          </a:p>
          <a:p>
            <a:pPr marL="538163" lvl="1" indent="-268288">
              <a:buFont typeface="+mj-lt"/>
              <a:buAutoNum type="arabicPeriod"/>
            </a:pPr>
            <a:r>
              <a:rPr lang="de-CH" dirty="0" err="1"/>
              <a:t>Reformatio</a:t>
            </a:r>
            <a:r>
              <a:rPr lang="de-CH" dirty="0"/>
              <a:t> in </a:t>
            </a:r>
            <a:r>
              <a:rPr lang="de-CH" dirty="0" err="1"/>
              <a:t>peius</a:t>
            </a:r>
            <a:r>
              <a:rPr lang="de-CH" dirty="0"/>
              <a:t> </a:t>
            </a:r>
          </a:p>
          <a:p>
            <a:pPr marL="538163" lvl="1" indent="-268288">
              <a:buFont typeface="+mj-lt"/>
              <a:buAutoNum type="arabicPeriod"/>
            </a:pPr>
            <a:r>
              <a:rPr lang="de-CH" dirty="0"/>
              <a:t>Wer reicht das Rechtsmittel ein?</a:t>
            </a:r>
          </a:p>
          <a:p>
            <a:pPr marL="538163" lvl="1" indent="-268288">
              <a:buFont typeface="+mj-lt"/>
              <a:buAutoNum type="arabicPeriod"/>
            </a:pPr>
            <a:r>
              <a:rPr lang="de-CH" dirty="0"/>
              <a:t>Stil der Eingabe / Timing / Vollständigkeit</a:t>
            </a:r>
          </a:p>
          <a:p>
            <a:pPr marL="538163" lvl="1" indent="-268288">
              <a:buFont typeface="+mj-lt"/>
              <a:buAutoNum type="arabicPeriod"/>
            </a:pPr>
            <a:r>
              <a:rPr lang="de-CH" dirty="0"/>
              <a:t>Ausstandsbegehren</a:t>
            </a:r>
          </a:p>
          <a:p>
            <a:pPr marL="538163" lvl="1" indent="-268288">
              <a:buFont typeface="+mj-lt"/>
              <a:buAutoNum type="arabicPeriod"/>
            </a:pPr>
            <a:r>
              <a:rPr lang="de-CH" dirty="0"/>
              <a:t>Mündliche Verhandlung</a:t>
            </a:r>
          </a:p>
          <a:p>
            <a:pPr indent="-66675"/>
            <a:endParaRPr lang="de-CH" dirty="0"/>
          </a:p>
        </p:txBody>
      </p:sp>
      <p:sp>
        <p:nvSpPr>
          <p:cNvPr id="3" name="Titel 2"/>
          <p:cNvSpPr>
            <a:spLocks noGrp="1"/>
          </p:cNvSpPr>
          <p:nvPr>
            <p:ph type="title"/>
          </p:nvPr>
        </p:nvSpPr>
        <p:spPr>
          <a:xfrm>
            <a:off x="287338" y="876300"/>
            <a:ext cx="8569325" cy="971550"/>
          </a:xfrm>
        </p:spPr>
        <p:txBody>
          <a:bodyPr/>
          <a:lstStyle/>
          <a:p>
            <a:r>
              <a:rPr lang="de-CH" dirty="0" smtClean="0"/>
              <a:t>Agenda (2/2)</a:t>
            </a: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3</a:t>
            </a:fld>
            <a:endParaRPr lang="en-GB" dirty="0"/>
          </a:p>
        </p:txBody>
      </p:sp>
    </p:spTree>
    <p:extLst>
      <p:ext uri="{BB962C8B-B14F-4D97-AF65-F5344CB8AC3E}">
        <p14:creationId xmlns:p14="http://schemas.microsoft.com/office/powerpoint/2010/main" val="32018247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a:solidFill>
                  <a:srgbClr val="0C1C43"/>
                </a:solidFill>
              </a:rPr>
              <a:t>Fristwiederherstellung</a:t>
            </a:r>
          </a:p>
          <a:p>
            <a:pPr lvl="1"/>
            <a:r>
              <a:rPr lang="de-CH" dirty="0"/>
              <a:t>In Ausnahmefällen kann die Frist wiederhergestellt werden. Hinderungsgründe sind gemäss </a:t>
            </a:r>
            <a:r>
              <a:rPr lang="de-CH" dirty="0" smtClean="0"/>
              <a:t>Gesetz</a:t>
            </a:r>
            <a:endParaRPr lang="de-CH" dirty="0"/>
          </a:p>
          <a:p>
            <a:pPr marL="554400" lvl="2" indent="-284400">
              <a:spcBef>
                <a:spcPts val="24"/>
              </a:spcBef>
              <a:buFont typeface="Symbol" panose="05050102010706020507" pitchFamily="18" charset="2"/>
              <a:buChar char="-"/>
            </a:pPr>
            <a:r>
              <a:rPr lang="de-CH" dirty="0"/>
              <a:t>Militär- oder Zivildienst, Krankheit, Landesabwesenheit</a:t>
            </a:r>
          </a:p>
          <a:p>
            <a:pPr marL="554400" lvl="2" indent="-284400">
              <a:spcBef>
                <a:spcPts val="24"/>
              </a:spcBef>
              <a:buFont typeface="Symbol" panose="05050102010706020507" pitchFamily="18" charset="2"/>
              <a:buChar char="-"/>
            </a:pPr>
            <a:r>
              <a:rPr lang="de-CH" dirty="0"/>
              <a:t>Und andere Gründe: Todesfall in der Familie, unrichtige Rechtsmittelbelehrung, falsche behördliche Auskunft; </a:t>
            </a:r>
          </a:p>
          <a:p>
            <a:pPr marL="828000" lvl="3" indent="-284400">
              <a:spcBef>
                <a:spcPts val="24"/>
              </a:spcBef>
              <a:buFont typeface="Symbol" panose="05050102010706020507" pitchFamily="18" charset="2"/>
              <a:buChar char="-"/>
            </a:pPr>
            <a:r>
              <a:rPr lang="de-CH" dirty="0" smtClean="0"/>
              <a:t>Keine Anwendungsfälle: Arbeitsüberlastung, der Irrtum über die Fristberechnung </a:t>
            </a:r>
            <a:r>
              <a:rPr lang="de-CH" dirty="0"/>
              <a:t>o</a:t>
            </a:r>
            <a:r>
              <a:rPr lang="de-CH" dirty="0" smtClean="0"/>
              <a:t>der die Geltung der Gerichtsferien</a:t>
            </a:r>
          </a:p>
          <a:p>
            <a:pPr marL="540000" lvl="1" indent="-270000">
              <a:buFont typeface="Wingdings" panose="05000000000000000000" pitchFamily="2" charset="2"/>
              <a:buChar char="Ø"/>
            </a:pPr>
            <a:r>
              <a:rPr lang="de-CH" sz="1400" dirty="0" smtClean="0"/>
              <a:t>Allg. Voraussetzung: Objektive Hinderung die Frist einzuhalten</a:t>
            </a:r>
          </a:p>
          <a:p>
            <a:pPr marL="828000" lvl="3" indent="-284400">
              <a:spcBef>
                <a:spcPts val="24"/>
              </a:spcBef>
              <a:buFont typeface="Symbol" panose="05050102010706020507" pitchFamily="18" charset="2"/>
              <a:buChar char="-"/>
            </a:pPr>
            <a:r>
              <a:rPr lang="de-CH" dirty="0"/>
              <a:t>Krankheit: Nur gegeben, wenn die Krankheit jegliches auf die Fristwahrung gerichtete Handeln verunmöglicht – auch eine Drittperson bzw. einen Vertreter mit den entsprechenden Handlungen zu betrauen</a:t>
            </a:r>
          </a:p>
          <a:p>
            <a:endParaRPr lang="de-CH" dirty="0" smtClean="0"/>
          </a:p>
          <a:p>
            <a:endParaRPr lang="de-CH" dirty="0"/>
          </a:p>
        </p:txBody>
      </p:sp>
      <p:sp>
        <p:nvSpPr>
          <p:cNvPr id="3" name="Titel 2"/>
          <p:cNvSpPr>
            <a:spLocks noGrp="1"/>
          </p:cNvSpPr>
          <p:nvPr>
            <p:ph type="title"/>
          </p:nvPr>
        </p:nvSpPr>
        <p:spPr>
          <a:xfrm>
            <a:off x="287338" y="876300"/>
            <a:ext cx="8569325" cy="971550"/>
          </a:xfrm>
        </p:spPr>
        <p:txBody>
          <a:bodyPr/>
          <a:lstStyle/>
          <a:p>
            <a:r>
              <a:rPr lang="de-CH" dirty="0"/>
              <a:t>Rechtsmittel</a:t>
            </a:r>
            <a:br>
              <a:rPr lang="de-CH" dirty="0"/>
            </a:br>
            <a:r>
              <a:rPr lang="de-CH" dirty="0"/>
              <a:t>4. Fristen</a:t>
            </a:r>
          </a:p>
        </p:txBody>
      </p:sp>
      <p:sp>
        <p:nvSpPr>
          <p:cNvPr id="4" name="Foliennummernplatzhalter 3"/>
          <p:cNvSpPr>
            <a:spLocks noGrp="1"/>
          </p:cNvSpPr>
          <p:nvPr>
            <p:ph type="sldNum" sz="quarter" idx="4"/>
          </p:nvPr>
        </p:nvSpPr>
        <p:spPr/>
        <p:txBody>
          <a:bodyPr/>
          <a:lstStyle/>
          <a:p>
            <a:fld id="{D00B8699-042E-8641-BDF0-F72DF0AA4012}" type="slidenum">
              <a:rPr lang="en-GB" smtClean="0"/>
              <a:pPr/>
              <a:t>30</a:t>
            </a:fld>
            <a:endParaRPr lang="en-GB" dirty="0"/>
          </a:p>
        </p:txBody>
      </p:sp>
    </p:spTree>
    <p:extLst>
      <p:ext uri="{BB962C8B-B14F-4D97-AF65-F5344CB8AC3E}">
        <p14:creationId xmlns:p14="http://schemas.microsoft.com/office/powerpoint/2010/main" val="23426442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a:solidFill>
                  <a:srgbClr val="0C1C43"/>
                </a:solidFill>
              </a:rPr>
              <a:t>Fristwiederherstellung</a:t>
            </a:r>
          </a:p>
          <a:p>
            <a:pPr lvl="1"/>
            <a:r>
              <a:rPr lang="de-CH" dirty="0"/>
              <a:t>Voraussetzung ist, dass das Fristwiederherstellungsgesuch rechtzeitig gestellt wird, nämlich dass der </a:t>
            </a:r>
            <a:r>
              <a:rPr lang="de-CH" dirty="0" smtClean="0"/>
              <a:t>Säumige </a:t>
            </a:r>
            <a:r>
              <a:rPr lang="de-CH" dirty="0"/>
              <a:t>innert 30 Tagen nach Wegfall des Hinderungsgrundes der zuständigen Behörde ein begründetes Begehren um Wiederherstellung der versäumten Frist stellt.</a:t>
            </a:r>
          </a:p>
          <a:p>
            <a:pPr lvl="2"/>
            <a:r>
              <a:rPr lang="de-CH" dirty="0"/>
              <a:t>Im Wiederherstellungsgesuch sind die Gründe für die Säumnis sowie der Zeitpunkt des Eintritts und des Wegfalls sowie die erforderlichen Beweismittel (Arztzeugnis usw.)</a:t>
            </a:r>
          </a:p>
          <a:p>
            <a:endParaRPr lang="de-CH" dirty="0" smtClean="0"/>
          </a:p>
          <a:p>
            <a:endParaRPr lang="de-CH" dirty="0"/>
          </a:p>
        </p:txBody>
      </p:sp>
      <p:sp>
        <p:nvSpPr>
          <p:cNvPr id="3" name="Titel 2"/>
          <p:cNvSpPr>
            <a:spLocks noGrp="1"/>
          </p:cNvSpPr>
          <p:nvPr>
            <p:ph type="title"/>
          </p:nvPr>
        </p:nvSpPr>
        <p:spPr>
          <a:xfrm>
            <a:off x="287338" y="876300"/>
            <a:ext cx="8569325" cy="971550"/>
          </a:xfrm>
        </p:spPr>
        <p:txBody>
          <a:bodyPr/>
          <a:lstStyle/>
          <a:p>
            <a:r>
              <a:rPr lang="de-CH" dirty="0"/>
              <a:t>Rechtsmittel</a:t>
            </a:r>
            <a:br>
              <a:rPr lang="de-CH" dirty="0"/>
            </a:br>
            <a:r>
              <a:rPr lang="de-CH" dirty="0"/>
              <a:t>4. Fristen</a:t>
            </a:r>
          </a:p>
        </p:txBody>
      </p:sp>
      <p:sp>
        <p:nvSpPr>
          <p:cNvPr id="4" name="Foliennummernplatzhalter 3"/>
          <p:cNvSpPr>
            <a:spLocks noGrp="1"/>
          </p:cNvSpPr>
          <p:nvPr>
            <p:ph type="sldNum" sz="quarter" idx="4"/>
          </p:nvPr>
        </p:nvSpPr>
        <p:spPr/>
        <p:txBody>
          <a:bodyPr/>
          <a:lstStyle/>
          <a:p>
            <a:fld id="{D00B8699-042E-8641-BDF0-F72DF0AA4012}" type="slidenum">
              <a:rPr lang="en-GB" smtClean="0"/>
              <a:pPr/>
              <a:t>31</a:t>
            </a:fld>
            <a:endParaRPr lang="en-GB" dirty="0"/>
          </a:p>
        </p:txBody>
      </p:sp>
    </p:spTree>
    <p:extLst>
      <p:ext uri="{BB962C8B-B14F-4D97-AF65-F5344CB8AC3E}">
        <p14:creationId xmlns:p14="http://schemas.microsoft.com/office/powerpoint/2010/main" val="3192033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Sachverhalt</a:t>
            </a:r>
            <a:endParaRPr lang="de-CH" b="1" dirty="0">
              <a:solidFill>
                <a:srgbClr val="0C1C43"/>
              </a:solidFill>
            </a:endParaRPr>
          </a:p>
          <a:p>
            <a:r>
              <a:rPr lang="de-CH" dirty="0"/>
              <a:t>Herr Baumann hatte wegen schwerer nachoperativen Blutungen massive zerebrale Veränderungen. Intellektuell war er dadurch während der ganzen Rechtsmittelfrist stark beeinträchtigt. </a:t>
            </a:r>
            <a:endParaRPr lang="de-CH" dirty="0" smtClean="0"/>
          </a:p>
          <a:p>
            <a:endParaRPr lang="de-CH" dirty="0" smtClean="0"/>
          </a:p>
          <a:p>
            <a:pPr marL="285750" indent="-285750">
              <a:buFont typeface="Arial" panose="020B0604020202020204" pitchFamily="34" charset="0"/>
              <a:buChar char="•"/>
            </a:pPr>
            <a:r>
              <a:rPr lang="de-CH" dirty="0" smtClean="0"/>
              <a:t>Würde </a:t>
            </a:r>
            <a:r>
              <a:rPr lang="de-CH" dirty="0"/>
              <a:t>er hier mit dem Rechtsbegehren auf Fristwiederherstellung durchdringen?</a:t>
            </a:r>
          </a:p>
          <a:p>
            <a:endParaRPr lang="de-CH" dirty="0"/>
          </a:p>
        </p:txBody>
      </p:sp>
      <p:sp>
        <p:nvSpPr>
          <p:cNvPr id="3" name="Titel 2"/>
          <p:cNvSpPr>
            <a:spLocks noGrp="1"/>
          </p:cNvSpPr>
          <p:nvPr>
            <p:ph type="title"/>
          </p:nvPr>
        </p:nvSpPr>
        <p:spPr>
          <a:xfrm>
            <a:off x="287338" y="876300"/>
            <a:ext cx="8569325" cy="971550"/>
          </a:xfrm>
        </p:spPr>
        <p:txBody>
          <a:bodyPr/>
          <a:lstStyle/>
          <a:p>
            <a:r>
              <a:rPr lang="de-CH" dirty="0"/>
              <a:t>Rechtsmittel</a:t>
            </a:r>
            <a:br>
              <a:rPr lang="de-CH" dirty="0"/>
            </a:br>
            <a:r>
              <a:rPr lang="de-CH" dirty="0"/>
              <a:t>4. Fristen</a:t>
            </a:r>
          </a:p>
        </p:txBody>
      </p:sp>
      <p:sp>
        <p:nvSpPr>
          <p:cNvPr id="4" name="Foliennummernplatzhalter 3"/>
          <p:cNvSpPr>
            <a:spLocks noGrp="1"/>
          </p:cNvSpPr>
          <p:nvPr>
            <p:ph type="sldNum" sz="quarter" idx="4"/>
          </p:nvPr>
        </p:nvSpPr>
        <p:spPr/>
        <p:txBody>
          <a:bodyPr/>
          <a:lstStyle/>
          <a:p>
            <a:fld id="{D00B8699-042E-8641-BDF0-F72DF0AA4012}" type="slidenum">
              <a:rPr lang="en-GB" smtClean="0"/>
              <a:pPr/>
              <a:t>32</a:t>
            </a:fld>
            <a:endParaRPr lang="en-GB" dirty="0"/>
          </a:p>
        </p:txBody>
      </p:sp>
    </p:spTree>
    <p:extLst>
      <p:ext uri="{BB962C8B-B14F-4D97-AF65-F5344CB8AC3E}">
        <p14:creationId xmlns:p14="http://schemas.microsoft.com/office/powerpoint/2010/main" val="7541406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a:solidFill>
                  <a:srgbClr val="0C1C43"/>
                </a:solidFill>
              </a:rPr>
              <a:t>Lösung</a:t>
            </a:r>
          </a:p>
          <a:p>
            <a:pPr marL="285750" indent="-285750">
              <a:buFont typeface="Wingdings" panose="05000000000000000000" pitchFamily="2" charset="2"/>
              <a:buChar char="Ø"/>
            </a:pPr>
            <a:r>
              <a:rPr lang="de-CH" dirty="0"/>
              <a:t>Aufgrund der starken intellektuellen Beeinträchtigung war er </a:t>
            </a:r>
            <a:r>
              <a:rPr lang="de-CH" dirty="0" smtClean="0"/>
              <a:t>weder </a:t>
            </a:r>
            <a:r>
              <a:rPr lang="de-CH" dirty="0"/>
              <a:t>fähig selber Beschwerde zu erheben, noch war er in der Lage sich bewusst zu werden, dass er jemand mit der Interessenswahrung hätte betrauen </a:t>
            </a:r>
            <a:r>
              <a:rPr lang="de-CH" dirty="0" smtClean="0"/>
              <a:t>müssen. </a:t>
            </a:r>
            <a:r>
              <a:rPr lang="de-CH" dirty="0"/>
              <a:t>Hier wurde eine Wiederherstellung der Frist vom Bundesgericht bejaht.</a:t>
            </a:r>
          </a:p>
          <a:p>
            <a:endParaRPr lang="de-CH" dirty="0"/>
          </a:p>
        </p:txBody>
      </p:sp>
      <p:sp>
        <p:nvSpPr>
          <p:cNvPr id="3" name="Titel 2"/>
          <p:cNvSpPr>
            <a:spLocks noGrp="1"/>
          </p:cNvSpPr>
          <p:nvPr>
            <p:ph type="title"/>
          </p:nvPr>
        </p:nvSpPr>
        <p:spPr>
          <a:xfrm>
            <a:off x="287338" y="876300"/>
            <a:ext cx="8569325" cy="971550"/>
          </a:xfrm>
        </p:spPr>
        <p:txBody>
          <a:bodyPr/>
          <a:lstStyle/>
          <a:p>
            <a:r>
              <a:rPr lang="de-CH" dirty="0"/>
              <a:t>Rechtsmittel</a:t>
            </a:r>
            <a:br>
              <a:rPr lang="de-CH" dirty="0"/>
            </a:br>
            <a:r>
              <a:rPr lang="de-CH" dirty="0"/>
              <a:t>4. Fristen</a:t>
            </a:r>
          </a:p>
        </p:txBody>
      </p:sp>
      <p:sp>
        <p:nvSpPr>
          <p:cNvPr id="4" name="Foliennummernplatzhalter 3"/>
          <p:cNvSpPr>
            <a:spLocks noGrp="1"/>
          </p:cNvSpPr>
          <p:nvPr>
            <p:ph type="sldNum" sz="quarter" idx="4"/>
          </p:nvPr>
        </p:nvSpPr>
        <p:spPr/>
        <p:txBody>
          <a:bodyPr/>
          <a:lstStyle/>
          <a:p>
            <a:fld id="{D00B8699-042E-8641-BDF0-F72DF0AA4012}" type="slidenum">
              <a:rPr lang="en-GB" smtClean="0"/>
              <a:pPr/>
              <a:t>33</a:t>
            </a:fld>
            <a:endParaRPr lang="en-GB" dirty="0"/>
          </a:p>
        </p:txBody>
      </p:sp>
    </p:spTree>
    <p:extLst>
      <p:ext uri="{BB962C8B-B14F-4D97-AF65-F5344CB8AC3E}">
        <p14:creationId xmlns:p14="http://schemas.microsoft.com/office/powerpoint/2010/main" val="17055829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a:solidFill>
                  <a:srgbClr val="0C1C43"/>
                </a:solidFill>
              </a:rPr>
              <a:t>Besondere </a:t>
            </a:r>
            <a:r>
              <a:rPr lang="de-CH" b="1" dirty="0" smtClean="0">
                <a:solidFill>
                  <a:srgbClr val="0C1C43"/>
                </a:solidFill>
              </a:rPr>
              <a:t>Fristen mit </a:t>
            </a:r>
            <a:r>
              <a:rPr lang="de-CH" b="1" dirty="0">
                <a:solidFill>
                  <a:srgbClr val="0C1C43"/>
                </a:solidFill>
              </a:rPr>
              <a:t>Blick auf die Dauer</a:t>
            </a:r>
          </a:p>
          <a:p>
            <a:pPr marL="285750" indent="-285750">
              <a:buFont typeface="Arial" panose="020B0604020202020204" pitchFamily="34" charset="0"/>
              <a:buChar char="•"/>
            </a:pPr>
            <a:r>
              <a:rPr lang="de-CH" dirty="0"/>
              <a:t>Für gewisse Rechtsmittel gelten </a:t>
            </a:r>
            <a:r>
              <a:rPr lang="de-CH" dirty="0" smtClean="0"/>
              <a:t>kürzere </a:t>
            </a:r>
            <a:r>
              <a:rPr lang="de-CH" dirty="0"/>
              <a:t>oder </a:t>
            </a:r>
            <a:r>
              <a:rPr lang="de-CH" dirty="0" smtClean="0"/>
              <a:t>längere </a:t>
            </a:r>
            <a:r>
              <a:rPr lang="de-CH" dirty="0"/>
              <a:t>Fristen. Dies gilt zum Beispiel </a:t>
            </a:r>
            <a:r>
              <a:rPr lang="de-CH" dirty="0" smtClean="0"/>
              <a:t>für:</a:t>
            </a:r>
            <a:endParaRPr lang="de-CH" dirty="0"/>
          </a:p>
          <a:p>
            <a:pPr marL="554400" lvl="2" indent="-284400">
              <a:spcBef>
                <a:spcPts val="24"/>
              </a:spcBef>
              <a:buFont typeface="Symbol" panose="05050102010706020507" pitchFamily="18" charset="2"/>
              <a:buChar char="-"/>
            </a:pPr>
            <a:r>
              <a:rPr lang="de-CH" dirty="0"/>
              <a:t>Revision: Art. 148 DBG: 90 Tage ab Kenntnis, spätestens aber innert 10 Jahre nach Eröffnung der Verfügung oder des Entscheides</a:t>
            </a:r>
          </a:p>
          <a:p>
            <a:pPr marL="554400" lvl="2" indent="-284400">
              <a:spcBef>
                <a:spcPts val="24"/>
              </a:spcBef>
              <a:buFont typeface="Symbol" panose="05050102010706020507" pitchFamily="18" charset="2"/>
              <a:buChar char="-"/>
            </a:pPr>
            <a:r>
              <a:rPr lang="de-CH" dirty="0"/>
              <a:t>Amtshilfeverfahren: Art. 14 Abs. 5 </a:t>
            </a:r>
            <a:r>
              <a:rPr lang="de-CH" dirty="0" err="1"/>
              <a:t>StAHiG</a:t>
            </a:r>
            <a:r>
              <a:rPr lang="de-CH" dirty="0"/>
              <a:t>: 10 Tage</a:t>
            </a:r>
          </a:p>
          <a:p>
            <a:pPr marL="554400" lvl="2" indent="-284400">
              <a:spcBef>
                <a:spcPts val="24"/>
              </a:spcBef>
              <a:buFont typeface="Symbol" panose="05050102010706020507" pitchFamily="18" charset="2"/>
              <a:buChar char="-"/>
            </a:pPr>
            <a:r>
              <a:rPr lang="de-CH" dirty="0"/>
              <a:t>Doppelbesteuerungssituationen: Nach Eröffnung Entscheid des zweiten / letzten Kantons bzw. des zweiten / letzten Staates</a:t>
            </a:r>
          </a:p>
          <a:p>
            <a:endParaRPr lang="de-CH" dirty="0"/>
          </a:p>
          <a:p>
            <a:endParaRPr lang="de-CH" dirty="0"/>
          </a:p>
          <a:p>
            <a:endParaRPr lang="de-CH" dirty="0"/>
          </a:p>
          <a:p>
            <a:endParaRPr lang="de-CH" dirty="0"/>
          </a:p>
          <a:p>
            <a:endParaRPr lang="de-CH" dirty="0"/>
          </a:p>
          <a:p>
            <a:endParaRPr lang="de-CH" dirty="0"/>
          </a:p>
        </p:txBody>
      </p:sp>
      <p:sp>
        <p:nvSpPr>
          <p:cNvPr id="3" name="Titel 2"/>
          <p:cNvSpPr>
            <a:spLocks noGrp="1"/>
          </p:cNvSpPr>
          <p:nvPr>
            <p:ph type="title"/>
          </p:nvPr>
        </p:nvSpPr>
        <p:spPr>
          <a:xfrm>
            <a:off x="287337" y="876300"/>
            <a:ext cx="8569325" cy="971550"/>
          </a:xfrm>
        </p:spPr>
        <p:txBody>
          <a:bodyPr/>
          <a:lstStyle/>
          <a:p>
            <a:r>
              <a:rPr lang="de-CH" dirty="0"/>
              <a:t>Rechtsmittel</a:t>
            </a:r>
            <a:br>
              <a:rPr lang="de-CH" dirty="0"/>
            </a:br>
            <a:r>
              <a:rPr lang="de-CH" dirty="0"/>
              <a:t>4. Fristen</a:t>
            </a:r>
          </a:p>
        </p:txBody>
      </p:sp>
      <p:sp>
        <p:nvSpPr>
          <p:cNvPr id="4" name="Foliennummernplatzhalter 3"/>
          <p:cNvSpPr>
            <a:spLocks noGrp="1"/>
          </p:cNvSpPr>
          <p:nvPr>
            <p:ph type="sldNum" sz="quarter" idx="4"/>
          </p:nvPr>
        </p:nvSpPr>
        <p:spPr/>
        <p:txBody>
          <a:bodyPr/>
          <a:lstStyle/>
          <a:p>
            <a:fld id="{D00B8699-042E-8641-BDF0-F72DF0AA4012}" type="slidenum">
              <a:rPr lang="en-GB" smtClean="0"/>
              <a:pPr/>
              <a:t>34</a:t>
            </a:fld>
            <a:endParaRPr lang="en-GB" dirty="0"/>
          </a:p>
        </p:txBody>
      </p:sp>
    </p:spTree>
    <p:extLst>
      <p:ext uri="{BB962C8B-B14F-4D97-AF65-F5344CB8AC3E}">
        <p14:creationId xmlns:p14="http://schemas.microsoft.com/office/powerpoint/2010/main" val="9551898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a:solidFill>
                  <a:srgbClr val="0C1C43"/>
                </a:solidFill>
              </a:rPr>
              <a:t>Besondere Fristen</a:t>
            </a:r>
          </a:p>
          <a:p>
            <a:pPr lvl="1"/>
            <a:r>
              <a:rPr lang="de-CH" dirty="0"/>
              <a:t>Ausnahmen Beginn </a:t>
            </a:r>
            <a:r>
              <a:rPr lang="de-CH" dirty="0" smtClean="0"/>
              <a:t>Fristenlauf</a:t>
            </a:r>
            <a:endParaRPr lang="de-CH" dirty="0"/>
          </a:p>
          <a:p>
            <a:endParaRPr lang="de-CH" dirty="0" smtClean="0"/>
          </a:p>
          <a:p>
            <a:endParaRPr lang="de-CH" dirty="0" smtClean="0"/>
          </a:p>
          <a:p>
            <a:endParaRPr lang="de-CH" dirty="0"/>
          </a:p>
        </p:txBody>
      </p:sp>
      <p:sp>
        <p:nvSpPr>
          <p:cNvPr id="3" name="Titel 2"/>
          <p:cNvSpPr>
            <a:spLocks noGrp="1"/>
          </p:cNvSpPr>
          <p:nvPr>
            <p:ph type="title"/>
          </p:nvPr>
        </p:nvSpPr>
        <p:spPr>
          <a:xfrm>
            <a:off x="287337" y="876300"/>
            <a:ext cx="8569325" cy="971550"/>
          </a:xfrm>
        </p:spPr>
        <p:txBody>
          <a:bodyPr/>
          <a:lstStyle/>
          <a:p>
            <a:r>
              <a:rPr lang="de-CH" dirty="0"/>
              <a:t>Rechtsmittel</a:t>
            </a:r>
            <a:br>
              <a:rPr lang="de-CH" dirty="0"/>
            </a:br>
            <a:r>
              <a:rPr lang="de-CH" dirty="0"/>
              <a:t>4. Fristen</a:t>
            </a:r>
          </a:p>
        </p:txBody>
      </p:sp>
      <p:sp>
        <p:nvSpPr>
          <p:cNvPr id="4" name="Foliennummernplatzhalter 3"/>
          <p:cNvSpPr>
            <a:spLocks noGrp="1"/>
          </p:cNvSpPr>
          <p:nvPr>
            <p:ph type="sldNum" sz="quarter" idx="4"/>
          </p:nvPr>
        </p:nvSpPr>
        <p:spPr/>
        <p:txBody>
          <a:bodyPr/>
          <a:lstStyle/>
          <a:p>
            <a:fld id="{D00B8699-042E-8641-BDF0-F72DF0AA4012}" type="slidenum">
              <a:rPr lang="en-GB" smtClean="0"/>
              <a:pPr/>
              <a:t>35</a:t>
            </a:fld>
            <a:endParaRPr lang="en-GB" dirty="0"/>
          </a:p>
        </p:txBody>
      </p:sp>
      <p:graphicFrame>
        <p:nvGraphicFramePr>
          <p:cNvPr id="5" name="Group 156"/>
          <p:cNvGraphicFramePr>
            <a:graphicFrameLocks/>
          </p:cNvGraphicFramePr>
          <p:nvPr>
            <p:extLst>
              <p:ext uri="{D42A27DB-BD31-4B8C-83A1-F6EECF244321}">
                <p14:modId xmlns:p14="http://schemas.microsoft.com/office/powerpoint/2010/main" val="630209685"/>
              </p:ext>
            </p:extLst>
          </p:nvPr>
        </p:nvGraphicFramePr>
        <p:xfrm>
          <a:off x="287337" y="2658701"/>
          <a:ext cx="8569325" cy="2510156"/>
        </p:xfrm>
        <a:graphic>
          <a:graphicData uri="http://schemas.openxmlformats.org/drawingml/2006/table">
            <a:tbl>
              <a:tblPr/>
              <a:tblGrid>
                <a:gridCol w="4203834">
                  <a:extLst>
                    <a:ext uri="{9D8B030D-6E8A-4147-A177-3AD203B41FA5}">
                      <a16:colId xmlns:a16="http://schemas.microsoft.com/office/drawing/2014/main" val="20000"/>
                    </a:ext>
                  </a:extLst>
                </a:gridCol>
                <a:gridCol w="4365491">
                  <a:extLst>
                    <a:ext uri="{9D8B030D-6E8A-4147-A177-3AD203B41FA5}">
                      <a16:colId xmlns:a16="http://schemas.microsoft.com/office/drawing/2014/main" val="20002"/>
                    </a:ext>
                  </a:extLst>
                </a:gridCol>
              </a:tblGrid>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1" i="0" u="none" strike="noStrike" cap="none" normalizeH="0" baseline="0" noProof="0" dirty="0" smtClean="0">
                          <a:ln>
                            <a:noFill/>
                          </a:ln>
                          <a:solidFill>
                            <a:schemeClr val="accent3"/>
                          </a:solidFill>
                          <a:effectLst/>
                          <a:latin typeface="Arial"/>
                          <a:cs typeface="Arial"/>
                        </a:rPr>
                        <a:t>Steuerart</a:t>
                      </a:r>
                      <a:endParaRPr kumimoji="0" lang="de-CH" sz="1400" b="1" i="0" u="none" strike="noStrike" cap="none" normalizeH="0" baseline="0" noProof="0" dirty="0">
                        <a:ln>
                          <a:noFill/>
                        </a:ln>
                        <a:solidFill>
                          <a:schemeClr val="accent3"/>
                        </a:solidFill>
                        <a:effectLst/>
                        <a:latin typeface="Arial"/>
                        <a:cs typeface="Arial"/>
                      </a:endParaRPr>
                    </a:p>
                  </a:txBody>
                  <a:tcPr anchor="ctr" horzOverflow="overflow">
                    <a:lnL cap="flat">
                      <a:noFill/>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1" i="0" u="none" strike="noStrike" cap="none" normalizeH="0" baseline="0" noProof="0" dirty="0" smtClean="0">
                          <a:ln>
                            <a:noFill/>
                          </a:ln>
                          <a:solidFill>
                            <a:schemeClr val="accent3"/>
                          </a:solidFill>
                          <a:effectLst/>
                          <a:latin typeface="Arial"/>
                          <a:cs typeface="Arial"/>
                        </a:rPr>
                        <a:t>Beginn des Fristenlaufs</a:t>
                      </a:r>
                      <a:endParaRPr kumimoji="0" lang="de-CH" sz="1400" b="1" i="0" u="none" strike="noStrike" cap="none" normalizeH="0" baseline="0" noProof="0" dirty="0">
                        <a:ln>
                          <a:noFill/>
                        </a:ln>
                        <a:solidFill>
                          <a:schemeClr val="accent3"/>
                        </a:solidFill>
                        <a:effectLst/>
                        <a:latin typeface="Arial"/>
                        <a:cs typeface="Aria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extLst>
                  <a:ext uri="{0D108BD9-81ED-4DB2-BD59-A6C34878D82A}">
                    <a16:rowId xmlns:a16="http://schemas.microsoft.com/office/drawing/2014/main" val="10000"/>
                  </a:ext>
                </a:extLst>
              </a:tr>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Quellensteuer</a:t>
                      </a:r>
                      <a:endParaRPr kumimoji="0" lang="de-CH" sz="1400" b="0" i="0" u="none" strike="noStrike" cap="none" normalizeH="0" baseline="0" noProof="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algn="l" defTabSz="914400" rtl="0" eaLnBrk="1" latinLnBrk="0" hangingPunct="1"/>
                      <a:r>
                        <a:rPr kumimoji="0" lang="de-CH" sz="1400" b="0" i="0" u="none" strike="noStrike" kern="1200" cap="none" normalizeH="0" baseline="0" dirty="0" smtClean="0">
                          <a:ln>
                            <a:noFill/>
                          </a:ln>
                          <a:solidFill>
                            <a:srgbClr val="786860"/>
                          </a:solidFill>
                          <a:effectLst/>
                          <a:latin typeface="Arial"/>
                          <a:ea typeface="+mn-ea"/>
                          <a:cs typeface="Arial"/>
                        </a:rPr>
                        <a:t>Nach Zustellung der Rechnung oder nach Verfügung / Bericht nach Steuerrevision</a:t>
                      </a:r>
                      <a:endParaRPr kumimoji="0" lang="de-CH" sz="1400" b="0" i="0" u="none" strike="noStrike" kern="1200" cap="none" normalizeH="0" baseline="0" dirty="0">
                        <a:ln>
                          <a:noFill/>
                        </a:ln>
                        <a:solidFill>
                          <a:srgbClr val="786860"/>
                        </a:solidFill>
                        <a:effectLst/>
                        <a:latin typeface="Arial"/>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1"/>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Mehrwertsteuer</a:t>
                      </a:r>
                      <a:endParaRPr kumimoji="0" lang="de-CH" sz="1400" b="0" i="0" u="none" strike="noStrike" cap="none" normalizeH="0" baseline="0" noProof="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algn="l" defTabSz="914400" rtl="0" eaLnBrk="1" latinLnBrk="0" hangingPunct="1"/>
                      <a:r>
                        <a:rPr kumimoji="0" lang="de-CH" sz="1400" b="0" i="0" u="none" strike="noStrike" kern="1200" cap="none" normalizeH="0" baseline="0" dirty="0" smtClean="0">
                          <a:ln>
                            <a:noFill/>
                          </a:ln>
                          <a:solidFill>
                            <a:srgbClr val="786860"/>
                          </a:solidFill>
                          <a:effectLst/>
                          <a:latin typeface="Arial"/>
                          <a:ea typeface="+mn-ea"/>
                          <a:cs typeface="Arial"/>
                        </a:rPr>
                        <a:t>Nach Zustellung der Rechnung oder nach Verfügung / Bericht nach Steuerrevision</a:t>
                      </a:r>
                      <a:endParaRPr kumimoji="0" lang="de-CH" sz="1400" b="0" i="0" u="none" strike="noStrike" kern="1200" cap="none" normalizeH="0" baseline="0" dirty="0">
                        <a:ln>
                          <a:noFill/>
                        </a:ln>
                        <a:solidFill>
                          <a:srgbClr val="786860"/>
                        </a:solidFill>
                        <a:effectLst/>
                        <a:latin typeface="Arial"/>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2"/>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Verrechnungssteuer</a:t>
                      </a:r>
                      <a:endParaRPr kumimoji="0" lang="de-CH" sz="1400" b="0" i="0" u="none" strike="noStrike" cap="none" normalizeH="0" baseline="0" noProof="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algn="l" defTabSz="914400" rtl="0" eaLnBrk="1" latinLnBrk="0" hangingPunct="1"/>
                      <a:r>
                        <a:rPr kumimoji="0" lang="de-CH" sz="1400" b="0" i="0" u="none" strike="noStrike" kern="1200" cap="none" normalizeH="0" baseline="0" dirty="0" smtClean="0">
                          <a:ln>
                            <a:noFill/>
                          </a:ln>
                          <a:solidFill>
                            <a:srgbClr val="786860"/>
                          </a:solidFill>
                          <a:effectLst/>
                          <a:latin typeface="Arial"/>
                          <a:ea typeface="+mn-ea"/>
                          <a:cs typeface="Arial"/>
                        </a:rPr>
                        <a:t>Mitteilung des Rückerstattungsanspruch durch das kantonale Verrechnungssteueramt (Art. 53 VStG)</a:t>
                      </a:r>
                      <a:endParaRPr kumimoji="0" lang="de-CH" sz="1400" b="0" i="0" u="none" strike="noStrike" kern="1200" cap="none" normalizeH="0" baseline="0" dirty="0">
                        <a:ln>
                          <a:noFill/>
                        </a:ln>
                        <a:solidFill>
                          <a:srgbClr val="786860"/>
                        </a:solidFill>
                        <a:effectLst/>
                        <a:latin typeface="Arial"/>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3"/>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Umsatz- und Stempelabgabe</a:t>
                      </a:r>
                      <a:endParaRPr kumimoji="0" lang="de-CH" sz="1400" b="0" i="0" u="none" strike="noStrike" cap="none" normalizeH="0" baseline="0" noProof="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r>
                        <a:rPr kumimoji="0" lang="de-CH" sz="1400" b="0" i="0" u="none" strike="noStrike" kern="1200" cap="none" normalizeH="0" baseline="0" dirty="0" smtClean="0">
                          <a:ln>
                            <a:noFill/>
                          </a:ln>
                          <a:solidFill>
                            <a:srgbClr val="786860"/>
                          </a:solidFill>
                          <a:effectLst/>
                          <a:latin typeface="Arial"/>
                          <a:ea typeface="+mn-ea"/>
                          <a:cs typeface="Arial"/>
                        </a:rPr>
                        <a:t>Mit Verfügung / Bericht Steuerrevision</a:t>
                      </a:r>
                      <a:endParaRPr kumimoji="0" lang="de-CH" sz="1400" b="0" i="0" u="none" strike="noStrike" kern="1200" cap="none" normalizeH="0" baseline="0" dirty="0">
                        <a:ln>
                          <a:noFill/>
                        </a:ln>
                        <a:solidFill>
                          <a:srgbClr val="786860"/>
                        </a:solidFill>
                        <a:effectLst/>
                        <a:latin typeface="Arial"/>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539822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a:solidFill>
                  <a:srgbClr val="0C1C43"/>
                </a:solidFill>
              </a:rPr>
              <a:t>Unterschied gesetzliche und behördlichen Fristen</a:t>
            </a:r>
          </a:p>
          <a:p>
            <a:pPr lvl="1"/>
            <a:r>
              <a:rPr lang="de-CH" dirty="0"/>
              <a:t>Die bisherigen Ausführungen betreffen </a:t>
            </a:r>
            <a:r>
              <a:rPr lang="de-CH" b="1" dirty="0"/>
              <a:t>gesetzliche</a:t>
            </a:r>
            <a:r>
              <a:rPr lang="de-CH" dirty="0"/>
              <a:t> Fristen, </a:t>
            </a:r>
            <a:r>
              <a:rPr lang="de-CH" dirty="0" smtClean="0"/>
              <a:t>sie sind </a:t>
            </a:r>
            <a:r>
              <a:rPr lang="de-CH" dirty="0"/>
              <a:t>weder erstreck- noch änderbar (Art.119 Abs. 1 DBG)</a:t>
            </a:r>
          </a:p>
          <a:p>
            <a:pPr lvl="1"/>
            <a:r>
              <a:rPr lang="de-CH" dirty="0"/>
              <a:t>Behördliche Fristen können hingegen erstreckt werden, teilweise mehrmals. Die Dauer der Erstreckung hängt von den Behörden ab (Art. 119 Abs. 2 DBG).</a:t>
            </a:r>
          </a:p>
          <a:p>
            <a:endParaRPr lang="de-CH" dirty="0" smtClean="0"/>
          </a:p>
          <a:p>
            <a:endParaRPr lang="de-CH" dirty="0"/>
          </a:p>
        </p:txBody>
      </p:sp>
      <p:sp>
        <p:nvSpPr>
          <p:cNvPr id="3" name="Titel 2"/>
          <p:cNvSpPr>
            <a:spLocks noGrp="1"/>
          </p:cNvSpPr>
          <p:nvPr>
            <p:ph type="title"/>
          </p:nvPr>
        </p:nvSpPr>
        <p:spPr>
          <a:xfrm>
            <a:off x="287338" y="876300"/>
            <a:ext cx="8569325" cy="971550"/>
          </a:xfrm>
        </p:spPr>
        <p:txBody>
          <a:bodyPr/>
          <a:lstStyle/>
          <a:p>
            <a:r>
              <a:rPr lang="de-CH" dirty="0"/>
              <a:t>Rechtsmittel</a:t>
            </a:r>
            <a:br>
              <a:rPr lang="de-CH" dirty="0"/>
            </a:br>
            <a:r>
              <a:rPr lang="de-CH" dirty="0"/>
              <a:t>4. Fristen</a:t>
            </a:r>
          </a:p>
        </p:txBody>
      </p:sp>
      <p:sp>
        <p:nvSpPr>
          <p:cNvPr id="4" name="Foliennummernplatzhalter 3"/>
          <p:cNvSpPr>
            <a:spLocks noGrp="1"/>
          </p:cNvSpPr>
          <p:nvPr>
            <p:ph type="sldNum" sz="quarter" idx="4"/>
          </p:nvPr>
        </p:nvSpPr>
        <p:spPr/>
        <p:txBody>
          <a:bodyPr/>
          <a:lstStyle/>
          <a:p>
            <a:fld id="{D00B8699-042E-8641-BDF0-F72DF0AA4012}" type="slidenum">
              <a:rPr lang="en-GB" smtClean="0"/>
              <a:pPr/>
              <a:t>36</a:t>
            </a:fld>
            <a:endParaRPr lang="en-GB" dirty="0"/>
          </a:p>
        </p:txBody>
      </p:sp>
    </p:spTree>
    <p:extLst>
      <p:ext uri="{BB962C8B-B14F-4D97-AF65-F5344CB8AC3E}">
        <p14:creationId xmlns:p14="http://schemas.microsoft.com/office/powerpoint/2010/main" val="42863368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a:solidFill>
                  <a:srgbClr val="0C1C43"/>
                </a:solidFill>
              </a:rPr>
              <a:t>Unterschied Verwirkungs- und Ordnungsfrist</a:t>
            </a:r>
          </a:p>
          <a:p>
            <a:pPr marL="285750" indent="-285750">
              <a:buFont typeface="Arial" panose="020B0604020202020204" pitchFamily="34" charset="0"/>
              <a:buChar char="•"/>
            </a:pPr>
            <a:r>
              <a:rPr lang="de-CH" dirty="0"/>
              <a:t>Wird eine Verwirkungsfrist nicht eingehalten, so gehen mit der Frist verbundene Rechte grundsätzlich unwiederbringlich unter.</a:t>
            </a:r>
          </a:p>
          <a:p>
            <a:pPr marL="285750" indent="-285750">
              <a:buFont typeface="Arial" panose="020B0604020202020204" pitchFamily="34" charset="0"/>
              <a:buChar char="•"/>
            </a:pPr>
            <a:r>
              <a:rPr lang="de-CH" dirty="0"/>
              <a:t>Wird eine Ordnungsfrist verpasst, so gehen Rechte nicht unter, allenfalls hat die Nichteinhaltung eine Busse zur Folge.</a:t>
            </a:r>
          </a:p>
          <a:p>
            <a:pPr marL="285750" indent="-285750">
              <a:buFont typeface="Arial" panose="020B0604020202020204" pitchFamily="34" charset="0"/>
              <a:buChar char="•"/>
            </a:pPr>
            <a:r>
              <a:rPr lang="de-CH" dirty="0"/>
              <a:t>Beispiel für Relevanz der Unterscheidung: Frist für das Meldeverfahren bei der Verrechnungssteuer: </a:t>
            </a:r>
            <a:r>
              <a:rPr lang="de-CH" dirty="0" smtClean="0"/>
              <a:t>Früher </a:t>
            </a:r>
            <a:r>
              <a:rPr lang="de-CH" dirty="0"/>
              <a:t>Verwirkungsfrist, seit September 2016 (Art. 16 Abs. 1 </a:t>
            </a:r>
            <a:r>
              <a:rPr lang="de-CH" dirty="0" err="1"/>
              <a:t>lit</a:t>
            </a:r>
            <a:r>
              <a:rPr lang="de-CH" dirty="0"/>
              <a:t>. c VStG) Ordnungsfrist</a:t>
            </a:r>
          </a:p>
          <a:p>
            <a:pPr marL="285750" indent="-285750">
              <a:buFont typeface="Arial" panose="020B0604020202020204" pitchFamily="34" charset="0"/>
              <a:buChar char="•"/>
            </a:pPr>
            <a:r>
              <a:rPr lang="de-CH" dirty="0"/>
              <a:t>E</a:t>
            </a:r>
            <a:r>
              <a:rPr lang="de-CH" dirty="0" smtClean="0"/>
              <a:t>benfalls nur noch als Ordnungsfrist gilt </a:t>
            </a:r>
            <a:r>
              <a:rPr lang="de-CH" dirty="0"/>
              <a:t>die Frist im Rahmen der Meldung einer Kapitaleinlage an die ESTV </a:t>
            </a:r>
            <a:r>
              <a:rPr lang="de-CH" dirty="0" smtClean="0"/>
              <a:t>(seit </a:t>
            </a:r>
            <a:r>
              <a:rPr lang="de-CH" dirty="0"/>
              <a:t>dem 9. September </a:t>
            </a:r>
            <a:r>
              <a:rPr lang="de-CH" dirty="0" smtClean="0"/>
              <a:t>2015) </a:t>
            </a:r>
            <a:endParaRPr lang="de-CH" dirty="0"/>
          </a:p>
          <a:p>
            <a:pPr marL="285750" indent="-285750">
              <a:buFont typeface="Arial" panose="020B0604020202020204" pitchFamily="34" charset="0"/>
              <a:buChar char="•"/>
            </a:pPr>
            <a:r>
              <a:rPr lang="de-CH" dirty="0"/>
              <a:t>Behördliche Fristen haben nur dann den Charakter einer Verwirkungsfrist, wenn sie als solche angesetzt wurden und auf die Säumnisfolge hingewiesen wird.</a:t>
            </a:r>
          </a:p>
          <a:p>
            <a:endParaRPr lang="de-CH" dirty="0"/>
          </a:p>
        </p:txBody>
      </p:sp>
      <p:sp>
        <p:nvSpPr>
          <p:cNvPr id="3" name="Titel 2"/>
          <p:cNvSpPr>
            <a:spLocks noGrp="1"/>
          </p:cNvSpPr>
          <p:nvPr>
            <p:ph type="title"/>
          </p:nvPr>
        </p:nvSpPr>
        <p:spPr>
          <a:xfrm>
            <a:off x="287338" y="876300"/>
            <a:ext cx="8569325" cy="971550"/>
          </a:xfrm>
        </p:spPr>
        <p:txBody>
          <a:bodyPr/>
          <a:lstStyle/>
          <a:p>
            <a:r>
              <a:rPr lang="de-CH" dirty="0"/>
              <a:t>Rechtsmittel</a:t>
            </a:r>
            <a:br>
              <a:rPr lang="de-CH" dirty="0"/>
            </a:br>
            <a:r>
              <a:rPr lang="de-CH" dirty="0"/>
              <a:t>4. Fristen</a:t>
            </a:r>
          </a:p>
        </p:txBody>
      </p:sp>
      <p:sp>
        <p:nvSpPr>
          <p:cNvPr id="4" name="Foliennummernplatzhalter 3"/>
          <p:cNvSpPr>
            <a:spLocks noGrp="1"/>
          </p:cNvSpPr>
          <p:nvPr>
            <p:ph type="sldNum" sz="quarter" idx="4"/>
          </p:nvPr>
        </p:nvSpPr>
        <p:spPr/>
        <p:txBody>
          <a:bodyPr/>
          <a:lstStyle/>
          <a:p>
            <a:fld id="{D00B8699-042E-8641-BDF0-F72DF0AA4012}" type="slidenum">
              <a:rPr lang="en-GB" smtClean="0"/>
              <a:pPr/>
              <a:t>37</a:t>
            </a:fld>
            <a:endParaRPr lang="en-GB" dirty="0"/>
          </a:p>
        </p:txBody>
      </p:sp>
    </p:spTree>
    <p:extLst>
      <p:ext uri="{BB962C8B-B14F-4D97-AF65-F5344CB8AC3E}">
        <p14:creationId xmlns:p14="http://schemas.microsoft.com/office/powerpoint/2010/main" val="32882510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a:solidFill>
                  <a:srgbClr val="0C1C43"/>
                </a:solidFill>
              </a:rPr>
              <a:t>Unterschied Verwirkungs- und Ordnungsfrist</a:t>
            </a:r>
          </a:p>
          <a:p>
            <a:pPr marL="285750" indent="-285750">
              <a:buFont typeface="Arial" panose="020B0604020202020204" pitchFamily="34" charset="0"/>
              <a:buChar char="•"/>
            </a:pPr>
            <a:r>
              <a:rPr lang="de-CH" dirty="0"/>
              <a:t>Beispiele Verwirkungsfrist</a:t>
            </a:r>
          </a:p>
          <a:p>
            <a:pPr marL="554400" lvl="2" indent="-284400">
              <a:spcBef>
                <a:spcPts val="24"/>
              </a:spcBef>
              <a:buFont typeface="Symbol" panose="05050102010706020507" pitchFamily="18" charset="2"/>
              <a:buChar char="-"/>
            </a:pPr>
            <a:r>
              <a:rPr lang="de-CH" dirty="0"/>
              <a:t>Art. 150 DBG: Rechnungsfehler und Schreibversehen in rechtskräftigen Verfügungen und Entscheiden können innert fünf Jahren nach Eröffnung auf Antrag oder von Amtes wegen von der Behörde, der sie unterlaufen sind, berechtigt werden.</a:t>
            </a:r>
          </a:p>
          <a:p>
            <a:pPr marL="554400" lvl="2" indent="-284400">
              <a:spcBef>
                <a:spcPts val="24"/>
              </a:spcBef>
              <a:buFont typeface="Symbol" panose="05050102010706020507" pitchFamily="18" charset="2"/>
              <a:buChar char="-"/>
            </a:pPr>
            <a:r>
              <a:rPr lang="de-CH" dirty="0"/>
              <a:t>Art. 148 DBG: Das Revisionsbegehren muss innert 90 Tagen nach Entdeckung des Revisionsgrundes, spätestens aber innert 10 Jahren nach Eröffnung der Verfügung oder des Entscheides eingereicht werden.</a:t>
            </a:r>
          </a:p>
          <a:p>
            <a:pPr marL="554400" lvl="2" indent="-284400">
              <a:spcBef>
                <a:spcPts val="24"/>
              </a:spcBef>
              <a:buFont typeface="Symbol" panose="05050102010706020507" pitchFamily="18" charset="2"/>
              <a:buChar char="-"/>
            </a:pPr>
            <a:r>
              <a:rPr lang="de-CH" dirty="0"/>
              <a:t>Art. 140 DBG: Beschwerdefrist 30 Tage</a:t>
            </a:r>
          </a:p>
          <a:p>
            <a:endParaRPr lang="de-CH" dirty="0"/>
          </a:p>
        </p:txBody>
      </p:sp>
      <p:sp>
        <p:nvSpPr>
          <p:cNvPr id="3" name="Titel 2"/>
          <p:cNvSpPr>
            <a:spLocks noGrp="1"/>
          </p:cNvSpPr>
          <p:nvPr>
            <p:ph type="title"/>
          </p:nvPr>
        </p:nvSpPr>
        <p:spPr>
          <a:xfrm>
            <a:off x="287338" y="876300"/>
            <a:ext cx="8569325" cy="971550"/>
          </a:xfrm>
        </p:spPr>
        <p:txBody>
          <a:bodyPr/>
          <a:lstStyle/>
          <a:p>
            <a:r>
              <a:rPr lang="de-CH" dirty="0"/>
              <a:t>Rechtsmittel</a:t>
            </a:r>
            <a:br>
              <a:rPr lang="de-CH" dirty="0"/>
            </a:br>
            <a:r>
              <a:rPr lang="de-CH" dirty="0"/>
              <a:t>4. Fristen</a:t>
            </a:r>
          </a:p>
        </p:txBody>
      </p:sp>
      <p:sp>
        <p:nvSpPr>
          <p:cNvPr id="4" name="Foliennummernplatzhalter 3"/>
          <p:cNvSpPr>
            <a:spLocks noGrp="1"/>
          </p:cNvSpPr>
          <p:nvPr>
            <p:ph type="sldNum" sz="quarter" idx="4"/>
          </p:nvPr>
        </p:nvSpPr>
        <p:spPr/>
        <p:txBody>
          <a:bodyPr/>
          <a:lstStyle/>
          <a:p>
            <a:fld id="{D00B8699-042E-8641-BDF0-F72DF0AA4012}" type="slidenum">
              <a:rPr lang="en-GB" smtClean="0"/>
              <a:pPr/>
              <a:t>38</a:t>
            </a:fld>
            <a:endParaRPr lang="en-GB" dirty="0"/>
          </a:p>
        </p:txBody>
      </p:sp>
    </p:spTree>
    <p:extLst>
      <p:ext uri="{BB962C8B-B14F-4D97-AF65-F5344CB8AC3E}">
        <p14:creationId xmlns:p14="http://schemas.microsoft.com/office/powerpoint/2010/main" val="16802659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lvl="1"/>
            <a:r>
              <a:rPr lang="de-CH" dirty="0"/>
              <a:t>Das Bestehen des Vertretungsverhältnisses muss der Steuerbehörde / den Gerichten kundgegeben werden, damit es </a:t>
            </a:r>
            <a:r>
              <a:rPr lang="de-CH" dirty="0" smtClean="0"/>
              <a:t>wirksam </a:t>
            </a:r>
            <a:r>
              <a:rPr lang="de-CH" dirty="0"/>
              <a:t>wird. </a:t>
            </a:r>
          </a:p>
          <a:p>
            <a:pPr lvl="1"/>
            <a:r>
              <a:rPr lang="de-CH" dirty="0" smtClean="0"/>
              <a:t>Dies </a:t>
            </a:r>
            <a:r>
              <a:rPr lang="de-CH" dirty="0"/>
              <a:t>kann durch Einreichung einer </a:t>
            </a:r>
            <a:r>
              <a:rPr lang="de-CH" dirty="0" smtClean="0"/>
              <a:t>schriftlichen </a:t>
            </a:r>
            <a:r>
              <a:rPr lang="de-CH" dirty="0"/>
              <a:t>Vollmacht geschehen (Kopie reicht) oder durch eine eindeutige Willensäusserung des Steuerpflichtigen gegenüber der </a:t>
            </a:r>
            <a:r>
              <a:rPr lang="de-CH" dirty="0" smtClean="0"/>
              <a:t>Steuerbehörde.</a:t>
            </a:r>
            <a:endParaRPr lang="de-CH" dirty="0"/>
          </a:p>
          <a:p>
            <a:pPr lvl="1"/>
            <a:r>
              <a:rPr lang="de-CH" dirty="0"/>
              <a:t>Vollmacht kann grundsätzlich nachträglich eingereicht werden, womit die vorgenommenen Rechtshandlungen nachträglich genehmigt werden, wichtig: Vollmacht zur Edition offerieren.</a:t>
            </a:r>
          </a:p>
          <a:p>
            <a:pPr lvl="1"/>
            <a:r>
              <a:rPr lang="de-CH" dirty="0"/>
              <a:t>Die Behörde kann die Vertretung auffordern, sich durch schriftliche Vollmacht auszuweisen (vgl. Art. 184 </a:t>
            </a:r>
            <a:r>
              <a:rPr lang="de-CH" dirty="0" err="1"/>
              <a:t>StG</a:t>
            </a:r>
            <a:r>
              <a:rPr lang="de-CH" dirty="0"/>
              <a:t> Nidwalden); wird dem nicht Folge geleistet, sind die Rechtshandlungen des Vertreters </a:t>
            </a:r>
            <a:r>
              <a:rPr lang="de-CH" dirty="0" smtClean="0"/>
              <a:t>unwirksam.</a:t>
            </a:r>
            <a:endParaRPr lang="de-CH" dirty="0"/>
          </a:p>
          <a:p>
            <a:endParaRPr lang="de-CH" dirty="0"/>
          </a:p>
        </p:txBody>
      </p:sp>
      <p:sp>
        <p:nvSpPr>
          <p:cNvPr id="3" name="Titel 2"/>
          <p:cNvSpPr>
            <a:spLocks noGrp="1"/>
          </p:cNvSpPr>
          <p:nvPr>
            <p:ph type="title"/>
          </p:nvPr>
        </p:nvSpPr>
        <p:spPr>
          <a:xfrm>
            <a:off x="287338" y="876300"/>
            <a:ext cx="8569325" cy="971550"/>
          </a:xfrm>
        </p:spPr>
        <p:txBody>
          <a:bodyPr/>
          <a:lstStyle/>
          <a:p>
            <a:r>
              <a:rPr lang="de-CH" dirty="0" smtClean="0"/>
              <a:t>Rechtsmittel</a:t>
            </a:r>
            <a:br>
              <a:rPr lang="de-CH" dirty="0" smtClean="0"/>
            </a:br>
            <a:r>
              <a:rPr lang="de-DE" dirty="0"/>
              <a:t>5. Vollmacht</a:t>
            </a: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39</a:t>
            </a:fld>
            <a:endParaRPr lang="en-GB" dirty="0"/>
          </a:p>
        </p:txBody>
      </p:sp>
    </p:spTree>
    <p:extLst>
      <p:ext uri="{BB962C8B-B14F-4D97-AF65-F5344CB8AC3E}">
        <p14:creationId xmlns:p14="http://schemas.microsoft.com/office/powerpoint/2010/main" val="3852271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87338" y="876300"/>
            <a:ext cx="8569325" cy="971550"/>
          </a:xfrm>
        </p:spPr>
        <p:txBody>
          <a:bodyPr/>
          <a:lstStyle/>
          <a:p>
            <a:r>
              <a:rPr lang="de-CH" dirty="0" smtClean="0"/>
              <a:t>Rechtsmittel</a:t>
            </a:r>
            <a:br>
              <a:rPr lang="de-CH" dirty="0" smtClean="0"/>
            </a:br>
            <a:r>
              <a:rPr lang="de-CH" dirty="0" smtClean="0"/>
              <a:t>A) Formelle Aspekte</a:t>
            </a: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4</a:t>
            </a:fld>
            <a:endParaRPr lang="en-GB" dirty="0"/>
          </a:p>
        </p:txBody>
      </p:sp>
    </p:spTree>
    <p:extLst>
      <p:ext uri="{BB962C8B-B14F-4D97-AF65-F5344CB8AC3E}">
        <p14:creationId xmlns:p14="http://schemas.microsoft.com/office/powerpoint/2010/main" val="39704992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285750" indent="-285750">
              <a:buFont typeface="Arial" panose="020B0604020202020204" pitchFamily="34" charset="0"/>
              <a:buChar char="•"/>
            </a:pPr>
            <a:r>
              <a:rPr lang="de-CH" dirty="0"/>
              <a:t>Jedes Rechtsmittel hat eine Begründung zu </a:t>
            </a:r>
            <a:r>
              <a:rPr lang="de-CH" dirty="0" smtClean="0"/>
              <a:t>enthalten</a:t>
            </a:r>
          </a:p>
          <a:p>
            <a:pPr marL="554400" lvl="2" indent="-284400">
              <a:spcBef>
                <a:spcPts val="24"/>
              </a:spcBef>
              <a:buFont typeface="Symbol" panose="05050102010706020507" pitchFamily="18" charset="2"/>
              <a:buChar char="-"/>
            </a:pPr>
            <a:r>
              <a:rPr lang="de-CH" dirty="0"/>
              <a:t>Sofern die Begründung die nötige Klarheit vermissen lässt oder bei Laien fehlt, wird eine kurze Nachfrist, mit der </a:t>
            </a:r>
            <a:r>
              <a:rPr lang="de-CH" b="1" dirty="0"/>
              <a:t>Androhung des Nichteintretens </a:t>
            </a:r>
            <a:r>
              <a:rPr lang="de-CH" dirty="0"/>
              <a:t>eingeräumt (z.B. 140 Abs. 2 DBG; 203 Abs. 2 </a:t>
            </a:r>
            <a:r>
              <a:rPr lang="de-CH" dirty="0" err="1"/>
              <a:t>StG</a:t>
            </a:r>
            <a:r>
              <a:rPr lang="de-CH" dirty="0"/>
              <a:t> NW); </a:t>
            </a:r>
          </a:p>
          <a:p>
            <a:pPr marL="554400" lvl="2" indent="-284400">
              <a:spcBef>
                <a:spcPts val="24"/>
              </a:spcBef>
              <a:buFont typeface="Symbol" panose="05050102010706020507" pitchFamily="18" charset="2"/>
              <a:buChar char="-"/>
            </a:pPr>
            <a:r>
              <a:rPr lang="de-CH" dirty="0"/>
              <a:t>In manchen Kantonen kann eine Einsprache vorerst ohne Begründung eingereicht werden und für die Ausarbeitung der Begründung eine Frist beantragt werden. Mit Blick auf die direkte Bundessteuer wird teilweise gar keine Begründung verlangt auf Stufe Einsprache.</a:t>
            </a:r>
          </a:p>
          <a:p>
            <a:pPr marL="554400" lvl="2" indent="-284400">
              <a:spcBef>
                <a:spcPts val="24"/>
              </a:spcBef>
              <a:buFont typeface="Symbol" panose="05050102010706020507" pitchFamily="18" charset="2"/>
              <a:buChar char="-"/>
            </a:pPr>
            <a:r>
              <a:rPr lang="de-CH" dirty="0"/>
              <a:t>Bei gerichtlichen Instanzen ist die Begründung innert Frist miteinzureichen.</a:t>
            </a:r>
          </a:p>
          <a:p>
            <a:endParaRPr lang="de-CH" dirty="0"/>
          </a:p>
          <a:p>
            <a:endParaRPr lang="de-CH" dirty="0"/>
          </a:p>
        </p:txBody>
      </p:sp>
      <p:sp>
        <p:nvSpPr>
          <p:cNvPr id="3" name="Titel 2"/>
          <p:cNvSpPr>
            <a:spLocks noGrp="1"/>
          </p:cNvSpPr>
          <p:nvPr>
            <p:ph type="title"/>
          </p:nvPr>
        </p:nvSpPr>
        <p:spPr>
          <a:xfrm>
            <a:off x="287338" y="876300"/>
            <a:ext cx="8569325" cy="971550"/>
          </a:xfrm>
        </p:spPr>
        <p:txBody>
          <a:bodyPr/>
          <a:lstStyle/>
          <a:p>
            <a:r>
              <a:rPr lang="de-CH" dirty="0"/>
              <a:t>Rechtsmittel </a:t>
            </a:r>
            <a:br>
              <a:rPr lang="de-CH" dirty="0"/>
            </a:br>
            <a:r>
              <a:rPr lang="de-CH" dirty="0"/>
              <a:t>6. Begründung</a:t>
            </a:r>
          </a:p>
        </p:txBody>
      </p:sp>
      <p:sp>
        <p:nvSpPr>
          <p:cNvPr id="4" name="Foliennummernplatzhalter 3"/>
          <p:cNvSpPr>
            <a:spLocks noGrp="1"/>
          </p:cNvSpPr>
          <p:nvPr>
            <p:ph type="sldNum" sz="quarter" idx="4"/>
          </p:nvPr>
        </p:nvSpPr>
        <p:spPr/>
        <p:txBody>
          <a:bodyPr/>
          <a:lstStyle/>
          <a:p>
            <a:fld id="{D00B8699-042E-8641-BDF0-F72DF0AA4012}" type="slidenum">
              <a:rPr lang="en-GB" smtClean="0"/>
              <a:pPr/>
              <a:t>40</a:t>
            </a:fld>
            <a:endParaRPr lang="en-GB" dirty="0"/>
          </a:p>
        </p:txBody>
      </p:sp>
    </p:spTree>
    <p:extLst>
      <p:ext uri="{BB962C8B-B14F-4D97-AF65-F5344CB8AC3E}">
        <p14:creationId xmlns:p14="http://schemas.microsoft.com/office/powerpoint/2010/main" val="28459564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287337" lvl="1" indent="-285750"/>
            <a:r>
              <a:rPr lang="de-CH" dirty="0" smtClean="0"/>
              <a:t>Das </a:t>
            </a:r>
            <a:r>
              <a:rPr lang="de-CH" b="1" dirty="0" smtClean="0"/>
              <a:t>Einspracheverfahren ist kostenlos </a:t>
            </a:r>
            <a:r>
              <a:rPr lang="de-CH" dirty="0" smtClean="0"/>
              <a:t>(Art. 84 Abs. 1 MWSTG, 135 Abs. 3 DBG; 187 Abs. 1 </a:t>
            </a:r>
            <a:r>
              <a:rPr lang="de-CH" dirty="0" err="1" smtClean="0"/>
              <a:t>StG</a:t>
            </a:r>
            <a:r>
              <a:rPr lang="de-CH" dirty="0" smtClean="0"/>
              <a:t> NW). </a:t>
            </a:r>
            <a:endParaRPr lang="de-CH" dirty="0"/>
          </a:p>
          <a:p>
            <a:pPr marL="541350" lvl="2" indent="-285750">
              <a:buFont typeface="Symbol" panose="05050102010706020507" pitchFamily="18" charset="2"/>
              <a:buChar char="-"/>
            </a:pPr>
            <a:r>
              <a:rPr lang="de-CH" dirty="0">
                <a:ea typeface="+mn-ea"/>
              </a:rPr>
              <a:t>Das hat auch zur Folge, dass trotz Obsiegen keine Parteientschädigung </a:t>
            </a:r>
            <a:r>
              <a:rPr lang="de-CH" dirty="0" smtClean="0">
                <a:ea typeface="+mn-ea"/>
              </a:rPr>
              <a:t>bezahlt wird.</a:t>
            </a:r>
            <a:endParaRPr lang="de-CH" dirty="0">
              <a:ea typeface="+mn-ea"/>
            </a:endParaRPr>
          </a:p>
          <a:p>
            <a:pPr marL="287337" lvl="1" indent="-285750"/>
            <a:r>
              <a:rPr lang="de-CH" dirty="0" smtClean="0"/>
              <a:t>Ab der </a:t>
            </a:r>
            <a:r>
              <a:rPr lang="de-CH" b="1" dirty="0" smtClean="0"/>
              <a:t>ersten Beschwerde-/</a:t>
            </a:r>
            <a:r>
              <a:rPr lang="de-CH" b="1" dirty="0" err="1" smtClean="0"/>
              <a:t>Rekursinstanz</a:t>
            </a:r>
            <a:r>
              <a:rPr lang="de-CH" b="1" dirty="0" smtClean="0"/>
              <a:t> </a:t>
            </a:r>
            <a:r>
              <a:rPr lang="de-CH" dirty="0" smtClean="0"/>
              <a:t>werden in der Regel </a:t>
            </a:r>
            <a:r>
              <a:rPr lang="de-CH" b="1" dirty="0" smtClean="0"/>
              <a:t>Gerichtskosten</a:t>
            </a:r>
            <a:r>
              <a:rPr lang="de-CH" dirty="0" smtClean="0"/>
              <a:t> erhoben und der unterliegenden Partei auferlegt (Art. 144 Abs. 1 DBG)</a:t>
            </a:r>
          </a:p>
          <a:p>
            <a:pPr marL="554400" lvl="2" indent="-285750">
              <a:spcBef>
                <a:spcPts val="24"/>
              </a:spcBef>
              <a:buFont typeface="Symbol" panose="05050102010706020507" pitchFamily="18" charset="2"/>
              <a:buChar char="-"/>
            </a:pPr>
            <a:r>
              <a:rPr lang="de-CH" dirty="0">
                <a:ea typeface="+mn-ea"/>
              </a:rPr>
              <a:t>Bei Obsiegen erhält die obsiegende Partei eine </a:t>
            </a:r>
            <a:r>
              <a:rPr lang="de-CH" dirty="0" smtClean="0">
                <a:ea typeface="+mn-ea"/>
              </a:rPr>
              <a:t>Parteientschädigung.</a:t>
            </a:r>
            <a:endParaRPr lang="de-CH" dirty="0">
              <a:ea typeface="+mn-ea"/>
            </a:endParaRPr>
          </a:p>
          <a:p>
            <a:pPr marL="554400" lvl="2" indent="-285750">
              <a:spcBef>
                <a:spcPts val="24"/>
              </a:spcBef>
              <a:buFont typeface="Symbol" panose="05050102010706020507" pitchFamily="18" charset="2"/>
              <a:buChar char="-"/>
            </a:pPr>
            <a:r>
              <a:rPr lang="de-CH" dirty="0">
                <a:ea typeface="+mn-ea"/>
              </a:rPr>
              <a:t>Die Kosten berechnen sich auf Basis des Streitwerts.</a:t>
            </a:r>
          </a:p>
          <a:p>
            <a:pPr marL="554400" lvl="2" indent="-285750">
              <a:spcBef>
                <a:spcPts val="24"/>
              </a:spcBef>
              <a:buFont typeface="Symbol" panose="05050102010706020507" pitchFamily="18" charset="2"/>
              <a:buChar char="-"/>
            </a:pPr>
            <a:r>
              <a:rPr lang="de-CH" dirty="0">
                <a:ea typeface="+mn-ea"/>
              </a:rPr>
              <a:t>Der Streitwert bei Steuerfällen ist nicht die Differenz zwischen dem veranlagten und dem beantragten Einkommen sondern den </a:t>
            </a:r>
            <a:r>
              <a:rPr lang="de-CH" b="1" dirty="0">
                <a:ea typeface="+mn-ea"/>
              </a:rPr>
              <a:t>darauf entfallenden Steuern.</a:t>
            </a:r>
          </a:p>
          <a:p>
            <a:pPr marL="554400" lvl="2" indent="-285750">
              <a:spcBef>
                <a:spcPts val="24"/>
              </a:spcBef>
              <a:buFont typeface="Symbol" panose="05050102010706020507" pitchFamily="18" charset="2"/>
              <a:buChar char="-"/>
            </a:pPr>
            <a:r>
              <a:rPr lang="de-CH" dirty="0">
                <a:ea typeface="+mn-ea"/>
              </a:rPr>
              <a:t>Bei mehrjährigen Sachverhalten </a:t>
            </a:r>
            <a:r>
              <a:rPr lang="de-CH" dirty="0" smtClean="0">
                <a:ea typeface="+mn-ea"/>
              </a:rPr>
              <a:t>berücksichtigen dies die Gerichte entsprechend.</a:t>
            </a:r>
            <a:endParaRPr lang="de-CH" dirty="0">
              <a:ea typeface="+mn-ea"/>
            </a:endParaRPr>
          </a:p>
          <a:p>
            <a:pPr lvl="1"/>
            <a:endParaRPr lang="de-CH" dirty="0"/>
          </a:p>
          <a:p>
            <a:endParaRPr lang="de-DE" dirty="0"/>
          </a:p>
          <a:p>
            <a:endParaRPr lang="de-DE" dirty="0"/>
          </a:p>
          <a:p>
            <a:endParaRPr lang="de-DE" dirty="0"/>
          </a:p>
        </p:txBody>
      </p:sp>
      <p:sp>
        <p:nvSpPr>
          <p:cNvPr id="3" name="Titel 2"/>
          <p:cNvSpPr>
            <a:spLocks noGrp="1"/>
          </p:cNvSpPr>
          <p:nvPr>
            <p:ph type="title"/>
          </p:nvPr>
        </p:nvSpPr>
        <p:spPr>
          <a:xfrm>
            <a:off x="287337" y="876300"/>
            <a:ext cx="8569325" cy="971550"/>
          </a:xfrm>
        </p:spPr>
        <p:txBody>
          <a:bodyPr/>
          <a:lstStyle/>
          <a:p>
            <a:r>
              <a:rPr lang="de-DE" dirty="0" smtClean="0"/>
              <a:t>Rechtsmittel</a:t>
            </a:r>
            <a:r>
              <a:rPr lang="de-DE" dirty="0"/>
              <a:t/>
            </a:r>
            <a:br>
              <a:rPr lang="de-DE" dirty="0"/>
            </a:br>
            <a:r>
              <a:rPr lang="de-DE" dirty="0" smtClean="0"/>
              <a:t>7. Kosten</a:t>
            </a:r>
            <a:endParaRPr lang="de-DE"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41</a:t>
            </a:fld>
            <a:endParaRPr lang="en-GB" dirty="0"/>
          </a:p>
        </p:txBody>
      </p:sp>
    </p:spTree>
    <p:extLst>
      <p:ext uri="{BB962C8B-B14F-4D97-AF65-F5344CB8AC3E}">
        <p14:creationId xmlns:p14="http://schemas.microsoft.com/office/powerpoint/2010/main" val="22878448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87338" y="1820863"/>
            <a:ext cx="8569325" cy="4856162"/>
          </a:xfrm>
        </p:spPr>
        <p:txBody>
          <a:bodyPr/>
          <a:lstStyle/>
          <a:p>
            <a:pPr marL="284400" lvl="1" indent="-284400">
              <a:spcBef>
                <a:spcPts val="24"/>
              </a:spcBef>
            </a:pPr>
            <a:r>
              <a:rPr lang="de-CH" dirty="0" smtClean="0"/>
              <a:t>Kosten beim </a:t>
            </a:r>
            <a:r>
              <a:rPr lang="de-CH" b="1" dirty="0" smtClean="0"/>
              <a:t>Verwaltungsgericht Nidwalden</a:t>
            </a:r>
            <a:r>
              <a:rPr lang="de-CH" dirty="0"/>
              <a:t>: Art. </a:t>
            </a:r>
            <a:r>
              <a:rPr lang="de-CH" dirty="0" smtClean="0"/>
              <a:t>16 f. </a:t>
            </a:r>
            <a:r>
              <a:rPr lang="de-CH" dirty="0" err="1" smtClean="0"/>
              <a:t>PKoG</a:t>
            </a:r>
            <a:r>
              <a:rPr lang="de-CH" dirty="0" smtClean="0"/>
              <a:t> NW grundsätzlich </a:t>
            </a:r>
            <a:r>
              <a:rPr lang="de-CH" dirty="0"/>
              <a:t>CHF </a:t>
            </a:r>
            <a:r>
              <a:rPr lang="de-CH" dirty="0" smtClean="0"/>
              <a:t>100 </a:t>
            </a:r>
            <a:r>
              <a:rPr lang="de-CH" dirty="0"/>
              <a:t>bis </a:t>
            </a:r>
            <a:r>
              <a:rPr lang="de-CH" dirty="0" smtClean="0"/>
              <a:t>7’000. </a:t>
            </a:r>
          </a:p>
          <a:p>
            <a:pPr marL="284400" lvl="1" indent="-284400">
              <a:spcBef>
                <a:spcPts val="24"/>
              </a:spcBef>
            </a:pPr>
            <a:r>
              <a:rPr lang="de-CH" dirty="0" smtClean="0"/>
              <a:t>Kosten beim </a:t>
            </a:r>
            <a:r>
              <a:rPr lang="de-CH" b="1" dirty="0" smtClean="0"/>
              <a:t>Bundesgericht</a:t>
            </a:r>
            <a:r>
              <a:rPr lang="de-CH" dirty="0" smtClean="0"/>
              <a:t>: Bei einem Streitwert von CHF 10’000 zwischen </a:t>
            </a:r>
            <a:br>
              <a:rPr lang="de-CH" dirty="0" smtClean="0"/>
            </a:br>
            <a:r>
              <a:rPr lang="de-CH" dirty="0" smtClean="0"/>
              <a:t>CHF 200 und CHF 5’000 (65 Abs. 3 BGG </a:t>
            </a:r>
            <a:r>
              <a:rPr lang="de-CH" dirty="0" err="1" smtClean="0"/>
              <a:t>i.V.m</a:t>
            </a:r>
            <a:r>
              <a:rPr lang="de-CH" dirty="0" smtClean="0"/>
              <a:t>. Tarif über die Gerichtsgebühren im Verfahren vor dem Bundesgericht).</a:t>
            </a:r>
          </a:p>
          <a:p>
            <a:pPr marL="284400" lvl="1" indent="-284400">
              <a:spcBef>
                <a:spcPts val="24"/>
              </a:spcBef>
            </a:pPr>
            <a:r>
              <a:rPr lang="de-CH" dirty="0" smtClean="0"/>
              <a:t>Die Handhabung der Parteientschädigung ist kantonal sehr unterschiedlich. Grundsätzlich macht es Sinn, die </a:t>
            </a:r>
            <a:r>
              <a:rPr lang="de-CH" b="1" dirty="0" smtClean="0"/>
              <a:t>Honorarnote mindestens zur Edition zu offerieren oder die Frage vorher zu klären</a:t>
            </a:r>
            <a:r>
              <a:rPr lang="de-CH" dirty="0" smtClean="0"/>
              <a:t>. Teilweise wird diese sonst bei Obsiegen nicht mehr akzeptiert und der Aufwand geschätzt. Die Schätzung liegt typischerweise unter den angefallen Kosten.</a:t>
            </a:r>
          </a:p>
          <a:p>
            <a:pPr marL="284400" lvl="1" indent="-284400">
              <a:spcBef>
                <a:spcPts val="24"/>
              </a:spcBef>
            </a:pPr>
            <a:r>
              <a:rPr lang="de-CH" dirty="0" smtClean="0"/>
              <a:t>In Nidwalden beträgt die Höhe der Parteientschädigung vor dem Verwaltungs-gericht grundsätzlich CHF 400 bis 6’000 (Art. 47 </a:t>
            </a:r>
            <a:r>
              <a:rPr lang="de-CH" dirty="0" err="1" smtClean="0"/>
              <a:t>PKoG</a:t>
            </a:r>
            <a:r>
              <a:rPr lang="de-CH" dirty="0" smtClean="0"/>
              <a:t> NW), wobei Herabsetzungen und Zuschläge (vgl. 50 </a:t>
            </a:r>
            <a:r>
              <a:rPr lang="de-CH" dirty="0" err="1" smtClean="0"/>
              <a:t>PKoG</a:t>
            </a:r>
            <a:r>
              <a:rPr lang="de-CH" dirty="0" smtClean="0"/>
              <a:t> NW) möglich sind. </a:t>
            </a:r>
          </a:p>
          <a:p>
            <a:pPr lvl="1"/>
            <a:endParaRPr lang="de-CH" dirty="0" smtClean="0"/>
          </a:p>
          <a:p>
            <a:endParaRPr lang="de-DE" dirty="0"/>
          </a:p>
          <a:p>
            <a:endParaRPr lang="de-DE" dirty="0"/>
          </a:p>
          <a:p>
            <a:endParaRPr lang="de-DE" dirty="0"/>
          </a:p>
        </p:txBody>
      </p:sp>
      <p:sp>
        <p:nvSpPr>
          <p:cNvPr id="3" name="Titel 2"/>
          <p:cNvSpPr>
            <a:spLocks noGrp="1"/>
          </p:cNvSpPr>
          <p:nvPr>
            <p:ph type="title"/>
          </p:nvPr>
        </p:nvSpPr>
        <p:spPr>
          <a:xfrm>
            <a:off x="287337" y="876300"/>
            <a:ext cx="8569325" cy="971550"/>
          </a:xfrm>
        </p:spPr>
        <p:txBody>
          <a:bodyPr/>
          <a:lstStyle/>
          <a:p>
            <a:r>
              <a:rPr lang="de-DE" dirty="0" smtClean="0"/>
              <a:t>Rechtsmittel</a:t>
            </a:r>
            <a:r>
              <a:rPr lang="de-DE" dirty="0"/>
              <a:t/>
            </a:r>
            <a:br>
              <a:rPr lang="de-DE" dirty="0"/>
            </a:br>
            <a:r>
              <a:rPr lang="de-DE" dirty="0" smtClean="0"/>
              <a:t>7. Kosten</a:t>
            </a:r>
            <a:endParaRPr lang="de-DE"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42</a:t>
            </a:fld>
            <a:endParaRPr lang="en-GB" dirty="0"/>
          </a:p>
        </p:txBody>
      </p:sp>
    </p:spTree>
    <p:extLst>
      <p:ext uri="{BB962C8B-B14F-4D97-AF65-F5344CB8AC3E}">
        <p14:creationId xmlns:p14="http://schemas.microsoft.com/office/powerpoint/2010/main" val="27725712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87338" y="1820862"/>
            <a:ext cx="8569325" cy="4789487"/>
          </a:xfrm>
        </p:spPr>
        <p:txBody>
          <a:bodyPr/>
          <a:lstStyle/>
          <a:p>
            <a:pPr marL="284400" lvl="1" indent="-284400">
              <a:spcBef>
                <a:spcPts val="24"/>
              </a:spcBef>
            </a:pPr>
            <a:r>
              <a:rPr lang="de-CH" dirty="0" smtClean="0"/>
              <a:t>In den Gerichtsverfahren hat die </a:t>
            </a:r>
            <a:r>
              <a:rPr lang="de-CH" dirty="0" err="1" smtClean="0"/>
              <a:t>beschwerdeführende</a:t>
            </a:r>
            <a:r>
              <a:rPr lang="de-CH" dirty="0" smtClean="0"/>
              <a:t> Partei einen Kosten-vorschuss zu leisten.</a:t>
            </a:r>
          </a:p>
          <a:p>
            <a:pPr marL="284400" lvl="1" indent="-284400">
              <a:spcBef>
                <a:spcPts val="24"/>
              </a:spcBef>
            </a:pPr>
            <a:r>
              <a:rPr lang="de-CH" dirty="0" smtClean="0"/>
              <a:t>Die Höhe wird von der Verfahrensleitung festgelegt (144 Abs. 5 DBG </a:t>
            </a:r>
            <a:r>
              <a:rPr lang="de-CH" dirty="0" err="1" smtClean="0"/>
              <a:t>i.V.m</a:t>
            </a:r>
            <a:r>
              <a:rPr lang="de-CH" dirty="0" smtClean="0"/>
              <a:t>. 188 </a:t>
            </a:r>
            <a:r>
              <a:rPr lang="de-CH" dirty="0" err="1" smtClean="0"/>
              <a:t>StG</a:t>
            </a:r>
            <a:r>
              <a:rPr lang="de-CH" dirty="0" smtClean="0"/>
              <a:t> NW </a:t>
            </a:r>
            <a:r>
              <a:rPr lang="de-CH" dirty="0" err="1" smtClean="0"/>
              <a:t>i.V.m</a:t>
            </a:r>
            <a:r>
              <a:rPr lang="de-CH" dirty="0" smtClean="0"/>
              <a:t>. 117 Abs. 2 und 3 VRG NW).</a:t>
            </a:r>
          </a:p>
          <a:p>
            <a:pPr marL="284400" lvl="1" indent="-284400">
              <a:spcBef>
                <a:spcPts val="24"/>
              </a:spcBef>
            </a:pPr>
            <a:r>
              <a:rPr lang="de-CH" dirty="0" smtClean="0"/>
              <a:t>Die Verfahrensleitung setzt eine Frist zur Leistung des Vorschusses, wobei bei Nichtleistung nach einer kurzen Nachfrist </a:t>
            </a:r>
            <a:r>
              <a:rPr lang="de-CH" b="1" dirty="0" smtClean="0"/>
              <a:t>auf das Rechtsmittel nicht eingetreten wird</a:t>
            </a:r>
            <a:r>
              <a:rPr lang="de-CH" dirty="0" smtClean="0"/>
              <a:t> ( Prozessvoraussetzung; 119 Abs. 3 VRG NW); an diversen Gericht wird keine Nachfrist gewährt.</a:t>
            </a:r>
          </a:p>
          <a:p>
            <a:pPr marL="284400" lvl="1" indent="-284400">
              <a:spcBef>
                <a:spcPts val="24"/>
              </a:spcBef>
            </a:pPr>
            <a:r>
              <a:rPr lang="de-CH" dirty="0" smtClean="0"/>
              <a:t>Vor Bundesgericht gilt, dass der Kostenvorschuss spätestens innert der Nachfrist gemäss 62 Abs. 3 </a:t>
            </a:r>
            <a:r>
              <a:rPr lang="de-CH" dirty="0" err="1" smtClean="0"/>
              <a:t>i.V.m</a:t>
            </a:r>
            <a:r>
              <a:rPr lang="de-CH" dirty="0" smtClean="0"/>
              <a:t>. 48 Abs. 4 BGG geleistet sein muss. Bei Zahlung via Post- oder Bankkonto, muss der Vorschuss am letzten Tag der Frist einem Post- oder Bankkonto in der Schweiz</a:t>
            </a:r>
            <a:r>
              <a:rPr lang="de-CH" b="1" dirty="0"/>
              <a:t> belastet worden </a:t>
            </a:r>
            <a:r>
              <a:rPr lang="de-CH" b="1" dirty="0" smtClean="0"/>
              <a:t>sein; </a:t>
            </a:r>
            <a:r>
              <a:rPr lang="de-CH" dirty="0" smtClean="0"/>
              <a:t>der Vorschuss kann auch am letzten Tag der Frist direkt an einem schweizerischen Postschalter einbezahlt werden.</a:t>
            </a:r>
            <a:endParaRPr lang="de-DE" dirty="0" smtClean="0">
              <a:solidFill>
                <a:srgbClr val="0C1C43"/>
              </a:solidFill>
            </a:endParaRPr>
          </a:p>
          <a:p>
            <a:endParaRPr lang="de-DE" dirty="0"/>
          </a:p>
          <a:p>
            <a:endParaRPr lang="de-DE" dirty="0"/>
          </a:p>
          <a:p>
            <a:endParaRPr lang="de-DE" dirty="0"/>
          </a:p>
        </p:txBody>
      </p:sp>
      <p:sp>
        <p:nvSpPr>
          <p:cNvPr id="3" name="Titel 2"/>
          <p:cNvSpPr>
            <a:spLocks noGrp="1"/>
          </p:cNvSpPr>
          <p:nvPr>
            <p:ph type="title"/>
          </p:nvPr>
        </p:nvSpPr>
        <p:spPr>
          <a:xfrm>
            <a:off x="287337" y="876300"/>
            <a:ext cx="8569325" cy="971550"/>
          </a:xfrm>
        </p:spPr>
        <p:txBody>
          <a:bodyPr/>
          <a:lstStyle/>
          <a:p>
            <a:r>
              <a:rPr lang="de-DE" dirty="0" smtClean="0"/>
              <a:t>Rechtsmittel</a:t>
            </a:r>
            <a:r>
              <a:rPr lang="de-DE" dirty="0"/>
              <a:t/>
            </a:r>
            <a:br>
              <a:rPr lang="de-DE" dirty="0"/>
            </a:br>
            <a:r>
              <a:rPr lang="de-DE" dirty="0" smtClean="0"/>
              <a:t>7. Kostenvorschuss</a:t>
            </a:r>
            <a:endParaRPr lang="de-DE"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43</a:t>
            </a:fld>
            <a:endParaRPr lang="en-GB" dirty="0"/>
          </a:p>
        </p:txBody>
      </p:sp>
    </p:spTree>
    <p:extLst>
      <p:ext uri="{BB962C8B-B14F-4D97-AF65-F5344CB8AC3E}">
        <p14:creationId xmlns:p14="http://schemas.microsoft.com/office/powerpoint/2010/main" val="8707062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Sachverhalt</a:t>
            </a:r>
            <a:endParaRPr lang="de-CH" b="1" dirty="0">
              <a:solidFill>
                <a:srgbClr val="0C1C43"/>
              </a:solidFill>
            </a:endParaRPr>
          </a:p>
          <a:p>
            <a:r>
              <a:rPr lang="de-CH" dirty="0"/>
              <a:t>Der Kanton A wendet bei der Einkommenssteuer auf Dividenden, welche von einer Gesellschaft mit Sitz im Kanton ausgeschüttet wurden, nur den halben Steuersatz an. Zur Vereinfachung der Veranlagung erfolgt diese Entlastung dadurch, dass die Dividenden in der Bemessungsgrundlage lediglich zur Hälfte berücksichtigt werden.</a:t>
            </a:r>
          </a:p>
          <a:p>
            <a:r>
              <a:rPr lang="de-CH" dirty="0"/>
              <a:t>Roland </a:t>
            </a:r>
            <a:r>
              <a:rPr lang="de-CH" dirty="0" err="1"/>
              <a:t>Günti</a:t>
            </a:r>
            <a:r>
              <a:rPr lang="de-CH" dirty="0"/>
              <a:t> </a:t>
            </a:r>
            <a:r>
              <a:rPr lang="de-CH" dirty="0" smtClean="0"/>
              <a:t>(Wohnsitz in A) </a:t>
            </a:r>
            <a:r>
              <a:rPr lang="de-CH" dirty="0"/>
              <a:t>hat in seiner Steuererklärung Dividenden einer Gesellschaft mit Sitz </a:t>
            </a:r>
            <a:r>
              <a:rPr lang="de-CH" dirty="0" smtClean="0"/>
              <a:t>in </a:t>
            </a:r>
            <a:r>
              <a:rPr lang="de-CH" dirty="0"/>
              <a:t>B auch nur zur Hälfte deklariert. Weil es sich um eine Dividende einer ausserkantonalen Gesellschaft handelt, werden </a:t>
            </a:r>
            <a:r>
              <a:rPr lang="de-CH" dirty="0" smtClean="0"/>
              <a:t>diese mit 100% veranlagt. </a:t>
            </a:r>
            <a:r>
              <a:rPr lang="de-CH" dirty="0"/>
              <a:t>Roland </a:t>
            </a:r>
            <a:r>
              <a:rPr lang="de-CH" dirty="0" err="1"/>
              <a:t>Günti</a:t>
            </a:r>
            <a:r>
              <a:rPr lang="de-CH" dirty="0"/>
              <a:t> ficht diese Veranlagung als </a:t>
            </a:r>
            <a:r>
              <a:rPr lang="de-CH" dirty="0" smtClean="0"/>
              <a:t>an </a:t>
            </a:r>
            <a:r>
              <a:rPr lang="de-CH" dirty="0"/>
              <a:t>und verlangt, </a:t>
            </a:r>
            <a:r>
              <a:rPr lang="de-CH" dirty="0" smtClean="0"/>
              <a:t>dass die </a:t>
            </a:r>
            <a:r>
              <a:rPr lang="de-CH" dirty="0"/>
              <a:t>ausserkantonalen </a:t>
            </a:r>
            <a:r>
              <a:rPr lang="de-CH" dirty="0" smtClean="0"/>
              <a:t>Dividenden auch </a:t>
            </a:r>
            <a:r>
              <a:rPr lang="de-CH" dirty="0"/>
              <a:t>lediglich zur Hälfte berücksichtigt werden. Er unterliegt vor der </a:t>
            </a:r>
            <a:r>
              <a:rPr lang="de-CH" dirty="0" smtClean="0"/>
              <a:t>letzten kantontonalen </a:t>
            </a:r>
            <a:r>
              <a:rPr lang="de-CH" dirty="0"/>
              <a:t>Instanz</a:t>
            </a:r>
            <a:r>
              <a:rPr lang="de-CH" dirty="0" smtClean="0"/>
              <a:t>.</a:t>
            </a:r>
          </a:p>
          <a:p>
            <a:endParaRPr lang="de-CH" dirty="0" smtClean="0"/>
          </a:p>
          <a:p>
            <a:pPr lvl="1"/>
            <a:r>
              <a:rPr lang="de-CH" dirty="0" smtClean="0"/>
              <a:t>Kann </a:t>
            </a:r>
            <a:r>
              <a:rPr lang="de-CH" dirty="0"/>
              <a:t>er noch etwas unternehmen?</a:t>
            </a:r>
          </a:p>
          <a:p>
            <a:endParaRPr lang="de-CH" dirty="0"/>
          </a:p>
        </p:txBody>
      </p:sp>
      <p:sp>
        <p:nvSpPr>
          <p:cNvPr id="3" name="Titel 2"/>
          <p:cNvSpPr>
            <a:spLocks noGrp="1"/>
          </p:cNvSpPr>
          <p:nvPr>
            <p:ph type="title"/>
          </p:nvPr>
        </p:nvSpPr>
        <p:spPr>
          <a:xfrm>
            <a:off x="287338" y="876300"/>
            <a:ext cx="8569325" cy="971550"/>
          </a:xfrm>
        </p:spPr>
        <p:txBody>
          <a:bodyPr/>
          <a:lstStyle/>
          <a:p>
            <a:r>
              <a:rPr lang="de-CH" dirty="0" smtClean="0"/>
              <a:t>Rechtsmittel</a:t>
            </a:r>
            <a:br>
              <a:rPr lang="de-CH" dirty="0" smtClean="0"/>
            </a:br>
            <a:r>
              <a:rPr lang="de-DE" dirty="0"/>
              <a:t>8. </a:t>
            </a:r>
            <a:r>
              <a:rPr lang="de-DE" dirty="0" smtClean="0"/>
              <a:t>Kognition – Instanzen sofern Kanton zuständig</a:t>
            </a: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44</a:t>
            </a:fld>
            <a:endParaRPr lang="en-GB" dirty="0"/>
          </a:p>
        </p:txBody>
      </p:sp>
    </p:spTree>
    <p:extLst>
      <p:ext uri="{BB962C8B-B14F-4D97-AF65-F5344CB8AC3E}">
        <p14:creationId xmlns:p14="http://schemas.microsoft.com/office/powerpoint/2010/main" val="5957777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Lösung</a:t>
            </a:r>
            <a:endParaRPr lang="de-CH" b="1" dirty="0">
              <a:solidFill>
                <a:srgbClr val="0C1C43"/>
              </a:solidFill>
            </a:endParaRPr>
          </a:p>
          <a:p>
            <a:pPr marL="285750" indent="-285750">
              <a:buFont typeface="Wingdings" panose="05000000000000000000" pitchFamily="2" charset="2"/>
              <a:buChar char="Ø"/>
            </a:pPr>
            <a:r>
              <a:rPr lang="de-CH" dirty="0" smtClean="0"/>
              <a:t>Weil </a:t>
            </a:r>
            <a:r>
              <a:rPr lang="de-CH" dirty="0"/>
              <a:t>es sich um eine Frage des nicht harmonisierten Steuertarifs handelt, kann er das </a:t>
            </a:r>
            <a:r>
              <a:rPr lang="de-CH" dirty="0" err="1"/>
              <a:t>letztinstanzliche</a:t>
            </a:r>
            <a:r>
              <a:rPr lang="de-CH" dirty="0"/>
              <a:t> Urteil </a:t>
            </a:r>
            <a:r>
              <a:rPr lang="de-CH" dirty="0" smtClean="0"/>
              <a:t>nicht mit dem </a:t>
            </a:r>
            <a:r>
              <a:rPr lang="de-CH" dirty="0"/>
              <a:t>Rechtsmittel der Beschwerde nach Art. 73 StHG anfechten. Es steht ihm jedoch offen, mittels Beschwerde in öffentlich-rechtlichen Angelegenheiten die Verletzung seiner verfassungsmässigen Rechte (Willkürverbot, Gleichbehandlungsgebot) geltend zu machen</a:t>
            </a:r>
            <a:r>
              <a:rPr lang="de-CH" dirty="0" smtClean="0"/>
              <a:t>.</a:t>
            </a:r>
          </a:p>
          <a:p>
            <a:endParaRPr lang="de-CH" dirty="0"/>
          </a:p>
          <a:p>
            <a:r>
              <a:rPr lang="de-CH" b="1" dirty="0" smtClean="0"/>
              <a:t>Vorsicht</a:t>
            </a:r>
            <a:r>
              <a:rPr lang="de-CH" dirty="0" smtClean="0"/>
              <a:t>: Genau prüfen, welches Rechtsmittel das richtige ist. Gefahr des Nichteintretens.</a:t>
            </a:r>
            <a:endParaRPr lang="de-CH" dirty="0"/>
          </a:p>
          <a:p>
            <a:endParaRPr lang="de-CH" dirty="0"/>
          </a:p>
        </p:txBody>
      </p:sp>
      <p:sp>
        <p:nvSpPr>
          <p:cNvPr id="3" name="Titel 2"/>
          <p:cNvSpPr>
            <a:spLocks noGrp="1"/>
          </p:cNvSpPr>
          <p:nvPr>
            <p:ph type="title"/>
          </p:nvPr>
        </p:nvSpPr>
        <p:spPr>
          <a:xfrm>
            <a:off x="287338" y="876300"/>
            <a:ext cx="8569325" cy="971550"/>
          </a:xfrm>
        </p:spPr>
        <p:txBody>
          <a:bodyPr/>
          <a:lstStyle/>
          <a:p>
            <a:r>
              <a:rPr lang="de-CH" dirty="0" smtClean="0"/>
              <a:t>Rechtsmittel</a:t>
            </a:r>
            <a:br>
              <a:rPr lang="de-CH" dirty="0" smtClean="0"/>
            </a:br>
            <a:r>
              <a:rPr lang="de-DE" dirty="0"/>
              <a:t>8. </a:t>
            </a:r>
            <a:r>
              <a:rPr lang="de-DE" dirty="0" smtClean="0"/>
              <a:t>Kognition – Instanzen sofern Kanton zuständig</a:t>
            </a: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45</a:t>
            </a:fld>
            <a:endParaRPr lang="en-GB" dirty="0"/>
          </a:p>
        </p:txBody>
      </p:sp>
    </p:spTree>
    <p:extLst>
      <p:ext uri="{BB962C8B-B14F-4D97-AF65-F5344CB8AC3E}">
        <p14:creationId xmlns:p14="http://schemas.microsoft.com/office/powerpoint/2010/main" val="25488055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D00B8699-042E-8641-BDF0-F72DF0AA4012}" type="slidenum">
              <a:rPr lang="en-GB" smtClean="0"/>
              <a:pPr/>
              <a:t>46</a:t>
            </a:fld>
            <a:endParaRPr lang="en-GB" dirty="0"/>
          </a:p>
        </p:txBody>
      </p:sp>
      <p:sp>
        <p:nvSpPr>
          <p:cNvPr id="5" name="Inhaltsplatzhalter 1"/>
          <p:cNvSpPr>
            <a:spLocks noGrp="1"/>
          </p:cNvSpPr>
          <p:nvPr>
            <p:ph idx="1"/>
          </p:nvPr>
        </p:nvSpPr>
        <p:spPr>
          <a:xfrm>
            <a:off x="287338" y="1820863"/>
            <a:ext cx="8569325" cy="3812400"/>
          </a:xfrm>
        </p:spPr>
        <p:txBody>
          <a:bodyPr/>
          <a:lstStyle/>
          <a:p>
            <a:endParaRPr lang="de-DE" dirty="0"/>
          </a:p>
        </p:txBody>
      </p:sp>
      <p:sp>
        <p:nvSpPr>
          <p:cNvPr id="6" name="Titel 2"/>
          <p:cNvSpPr>
            <a:spLocks noGrp="1"/>
          </p:cNvSpPr>
          <p:nvPr>
            <p:ph type="title"/>
          </p:nvPr>
        </p:nvSpPr>
        <p:spPr>
          <a:xfrm>
            <a:off x="287338" y="876300"/>
            <a:ext cx="8569325" cy="971550"/>
          </a:xfrm>
        </p:spPr>
        <p:txBody>
          <a:bodyPr/>
          <a:lstStyle/>
          <a:p>
            <a:r>
              <a:rPr lang="de-CH" dirty="0"/>
              <a:t>Rechtsmittel</a:t>
            </a:r>
            <a:br>
              <a:rPr lang="de-CH" dirty="0"/>
            </a:br>
            <a:r>
              <a:rPr lang="de-DE" dirty="0"/>
              <a:t>8. Kognition – Instanzen sofern Kanton zuständig</a:t>
            </a:r>
          </a:p>
        </p:txBody>
      </p:sp>
      <p:graphicFrame>
        <p:nvGraphicFramePr>
          <p:cNvPr id="7" name="Group 156"/>
          <p:cNvGraphicFramePr>
            <a:graphicFrameLocks/>
          </p:cNvGraphicFramePr>
          <p:nvPr>
            <p:extLst>
              <p:ext uri="{D42A27DB-BD31-4B8C-83A1-F6EECF244321}">
                <p14:modId xmlns:p14="http://schemas.microsoft.com/office/powerpoint/2010/main" val="4178527563"/>
              </p:ext>
            </p:extLst>
          </p:nvPr>
        </p:nvGraphicFramePr>
        <p:xfrm>
          <a:off x="328471" y="1853485"/>
          <a:ext cx="8492680" cy="4552989"/>
        </p:xfrm>
        <a:graphic>
          <a:graphicData uri="http://schemas.openxmlformats.org/drawingml/2006/table">
            <a:tbl>
              <a:tblPr/>
              <a:tblGrid>
                <a:gridCol w="4246340">
                  <a:extLst>
                    <a:ext uri="{9D8B030D-6E8A-4147-A177-3AD203B41FA5}">
                      <a16:colId xmlns:a16="http://schemas.microsoft.com/office/drawing/2014/main" val="20000"/>
                    </a:ext>
                  </a:extLst>
                </a:gridCol>
                <a:gridCol w="4246340">
                  <a:extLst>
                    <a:ext uri="{9D8B030D-6E8A-4147-A177-3AD203B41FA5}">
                      <a16:colId xmlns:a16="http://schemas.microsoft.com/office/drawing/2014/main" val="20001"/>
                    </a:ext>
                  </a:extLst>
                </a:gridCol>
              </a:tblGrid>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1" i="0" u="none" strike="noStrike" cap="none" normalizeH="0" baseline="0" noProof="0" dirty="0" smtClean="0">
                          <a:ln>
                            <a:noFill/>
                          </a:ln>
                          <a:solidFill>
                            <a:schemeClr val="accent3"/>
                          </a:solidFill>
                          <a:effectLst/>
                          <a:latin typeface="Arial"/>
                          <a:cs typeface="Arial"/>
                        </a:rPr>
                        <a:t>Instanz</a:t>
                      </a:r>
                      <a:endParaRPr kumimoji="0" lang="de-CH" sz="1400" b="1" i="0" u="none" strike="noStrike" cap="none" normalizeH="0" baseline="0" noProof="0" dirty="0">
                        <a:ln>
                          <a:noFill/>
                        </a:ln>
                        <a:solidFill>
                          <a:schemeClr val="accent3"/>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1" i="0" u="none" strike="noStrike" cap="none" normalizeH="0" baseline="0" noProof="0" dirty="0" smtClean="0">
                          <a:ln>
                            <a:noFill/>
                          </a:ln>
                          <a:solidFill>
                            <a:schemeClr val="accent3"/>
                          </a:solidFill>
                          <a:effectLst/>
                          <a:latin typeface="Arial"/>
                          <a:cs typeface="Arial"/>
                        </a:rPr>
                        <a:t>Kognition</a:t>
                      </a:r>
                      <a:endParaRPr kumimoji="0" lang="de-CH" sz="1400" b="1" i="0" u="none" strike="noStrike" cap="none" normalizeH="0" baseline="0" noProof="0" dirty="0">
                        <a:ln>
                          <a:noFill/>
                        </a:ln>
                        <a:solidFill>
                          <a:schemeClr val="accent3"/>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extLst>
                  <a:ext uri="{0D108BD9-81ED-4DB2-BD59-A6C34878D82A}">
                    <a16:rowId xmlns:a16="http://schemas.microsoft.com/office/drawing/2014/main" val="10000"/>
                  </a:ext>
                </a:extLst>
              </a:tr>
              <a:tr h="5272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Veranlagungsbehörde bis 2. kantonale Gerichtsinstanz</a:t>
                      </a:r>
                      <a:endParaRPr kumimoji="0" lang="de-CH" sz="1400" b="0" i="0" u="none" strike="noStrike" cap="none" normalizeH="0" baseline="0" noProof="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Umfassende Kognition – überprüft den Sachverhalt in tatsächlicher und rechtlicher Hinsicht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1"/>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Bundesgericht</a:t>
                      </a:r>
                      <a:endParaRPr kumimoji="0" lang="de-CH" sz="1400" b="0" i="0" u="none" strike="noStrike" cap="none" normalizeH="0" baseline="0" noProof="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Eingeschränkte Kognition</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CH" sz="1400" b="0" i="0" u="none" strike="noStrike" cap="none" normalizeH="0" baseline="0" noProof="0" dirty="0" smtClean="0">
                          <a:ln>
                            <a:noFill/>
                          </a:ln>
                          <a:solidFill>
                            <a:srgbClr val="786860"/>
                          </a:solidFill>
                          <a:effectLst/>
                          <a:latin typeface="Arial"/>
                          <a:cs typeface="Arial"/>
                        </a:rPr>
                        <a:t>Betreffend Kantonales Recht eingeschränkte Kognition                                               </a:t>
                      </a:r>
                    </a:p>
                    <a:p>
                      <a:pPr marL="28440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de-CH" sz="1400" b="0" i="0" u="none" strike="noStrike" cap="none" normalizeH="0" baseline="0" noProof="0" dirty="0" smtClean="0">
                          <a:ln>
                            <a:noFill/>
                          </a:ln>
                          <a:solidFill>
                            <a:srgbClr val="786860"/>
                          </a:solidFill>
                          <a:effectLst/>
                          <a:latin typeface="Arial"/>
                          <a:cs typeface="Arial"/>
                        </a:rPr>
                        <a:t>→ nur sofern Verletzung von verfassungsmässigen Rechten oder Bundesrecht geltend gemacht wird; </a:t>
                      </a:r>
                      <a:r>
                        <a:rPr kumimoji="0" lang="de-CH" sz="1400" b="1" i="0" u="none" strike="noStrike" cap="none" normalizeH="0" baseline="0" noProof="0" dirty="0" smtClean="0">
                          <a:ln>
                            <a:noFill/>
                          </a:ln>
                          <a:solidFill>
                            <a:srgbClr val="0C1C43"/>
                          </a:solidFill>
                          <a:effectLst/>
                          <a:latin typeface="Arial"/>
                          <a:cs typeface="Arial"/>
                        </a:rPr>
                        <a:t>Ausnahme Art. 73 StHG</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CH" sz="1400" b="0" i="0" u="none" strike="noStrike" cap="none" normalizeH="0" baseline="0" noProof="0" dirty="0" smtClean="0">
                          <a:ln>
                            <a:noFill/>
                          </a:ln>
                          <a:solidFill>
                            <a:srgbClr val="786860"/>
                          </a:solidFill>
                          <a:effectLst/>
                          <a:latin typeface="Arial"/>
                          <a:cs typeface="Arial"/>
                        </a:rPr>
                        <a:t>Feststellung des Sachverhaltes eingeschränkte Kognition </a:t>
                      </a:r>
                    </a:p>
                    <a:p>
                      <a:pPr marL="284163"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de-CH" sz="1400" b="0" i="0" u="none" strike="noStrike" cap="none" normalizeH="0" baseline="0" noProof="0" dirty="0" smtClean="0">
                          <a:ln>
                            <a:noFill/>
                          </a:ln>
                          <a:solidFill>
                            <a:srgbClr val="786860"/>
                          </a:solidFill>
                          <a:effectLst/>
                          <a:latin typeface="Arial"/>
                          <a:cs typeface="Arial"/>
                        </a:rPr>
                        <a:t>→ ist grundsätzlich an die Feststellung des SV gebunden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Ausnahme: SV offensichtlich unrichtig, unvollständig oder Verletzung wesentlicher Verfahrensbestimmungen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643880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285750" indent="-285750">
              <a:buFont typeface="Arial" panose="020B0604020202020204" pitchFamily="34" charset="0"/>
              <a:buChar char="•"/>
            </a:pPr>
            <a:r>
              <a:rPr lang="de-CH" b="1" dirty="0"/>
              <a:t>Ausnahme zur eingeschränkten Kognition </a:t>
            </a:r>
            <a:r>
              <a:rPr lang="de-CH" b="1" dirty="0" smtClean="0"/>
              <a:t>betr. </a:t>
            </a:r>
            <a:r>
              <a:rPr lang="de-CH" b="1" dirty="0"/>
              <a:t>Rechtsfragen Art. 73 StHG</a:t>
            </a:r>
          </a:p>
          <a:p>
            <a:pPr marL="554400" lvl="1" indent="-285750">
              <a:spcBef>
                <a:spcPts val="24"/>
              </a:spcBef>
              <a:buFont typeface="Symbol" panose="05050102010706020507" pitchFamily="18" charset="2"/>
              <a:buChar char="-"/>
            </a:pPr>
            <a:r>
              <a:rPr lang="de-CH" sz="1400" dirty="0"/>
              <a:t>Alle Entscheide der letzten kantonalen Instanz, die in Titeln 2-5 und 6 in Kapitel 1 StHG geregelte Materie oder den Erlass der kantonalen oder kommunalen Einkommens- oder Gewinnsteuer </a:t>
            </a:r>
            <a:r>
              <a:rPr lang="de-CH" sz="1400" dirty="0" smtClean="0"/>
              <a:t/>
            </a:r>
            <a:br>
              <a:rPr lang="de-CH" sz="1400" dirty="0" smtClean="0"/>
            </a:br>
            <a:r>
              <a:rPr lang="de-CH" sz="1400" dirty="0" smtClean="0"/>
              <a:t>betreffen </a:t>
            </a:r>
            <a:r>
              <a:rPr lang="de-CH" sz="1400" dirty="0"/>
              <a:t>→</a:t>
            </a:r>
            <a:r>
              <a:rPr lang="de-CH" sz="1400" dirty="0" smtClean="0"/>
              <a:t> </a:t>
            </a:r>
            <a:r>
              <a:rPr lang="de-CH" sz="1400" b="1" dirty="0"/>
              <a:t>vollständige Überprüfung betreffend die Verletzung von </a:t>
            </a:r>
            <a:r>
              <a:rPr lang="de-CH" sz="1400" b="1" dirty="0" smtClean="0"/>
              <a:t>Rechtsfragen</a:t>
            </a:r>
            <a:endParaRPr lang="de-CH" sz="1400" b="1" dirty="0"/>
          </a:p>
          <a:p>
            <a:pPr marL="828000" lvl="2" indent="-285750">
              <a:spcBef>
                <a:spcPts val="24"/>
              </a:spcBef>
              <a:buFont typeface="Symbol" panose="05050102010706020507" pitchFamily="18" charset="2"/>
              <a:buChar char="-"/>
            </a:pPr>
            <a:r>
              <a:rPr lang="de-CH" dirty="0">
                <a:solidFill>
                  <a:schemeClr val="accent6">
                    <a:lumMod val="50000"/>
                  </a:schemeClr>
                </a:solidFill>
              </a:rPr>
              <a:t>Grob Art. 73 StHG umfasst alles bis auf: </a:t>
            </a:r>
            <a:r>
              <a:rPr lang="de-CH" b="1" dirty="0">
                <a:solidFill>
                  <a:schemeClr val="accent6">
                    <a:lumMod val="50000"/>
                  </a:schemeClr>
                </a:solidFill>
              </a:rPr>
              <a:t>Fragen im Zusammenhang mit dem Steuermass</a:t>
            </a:r>
            <a:r>
              <a:rPr lang="de-CH" dirty="0">
                <a:solidFill>
                  <a:schemeClr val="accent6">
                    <a:lumMod val="50000"/>
                  </a:schemeClr>
                </a:solidFill>
              </a:rPr>
              <a:t> und Steuerfreibeträgen (Art. 3 StHG)</a:t>
            </a:r>
          </a:p>
          <a:p>
            <a:pPr marL="538163" lvl="1" indent="0">
              <a:buNone/>
            </a:pPr>
            <a:r>
              <a:rPr lang="de-CH" sz="1400" dirty="0" smtClean="0"/>
              <a:t>→  Grosse </a:t>
            </a:r>
            <a:r>
              <a:rPr lang="de-CH" sz="1400" dirty="0"/>
              <a:t>Einschränkung der kantonalen Autonomie</a:t>
            </a:r>
          </a:p>
          <a:p>
            <a:endParaRPr lang="de-CH" dirty="0"/>
          </a:p>
        </p:txBody>
      </p:sp>
      <p:sp>
        <p:nvSpPr>
          <p:cNvPr id="3" name="Titel 2"/>
          <p:cNvSpPr>
            <a:spLocks noGrp="1"/>
          </p:cNvSpPr>
          <p:nvPr>
            <p:ph type="title"/>
          </p:nvPr>
        </p:nvSpPr>
        <p:spPr>
          <a:xfrm>
            <a:off x="287338" y="876300"/>
            <a:ext cx="8569325" cy="971550"/>
          </a:xfrm>
        </p:spPr>
        <p:txBody>
          <a:bodyPr/>
          <a:lstStyle/>
          <a:p>
            <a:r>
              <a:rPr lang="de-CH" dirty="0"/>
              <a:t>Rechtsmittel</a:t>
            </a:r>
            <a:br>
              <a:rPr lang="de-CH" dirty="0"/>
            </a:br>
            <a:r>
              <a:rPr lang="de-DE" dirty="0"/>
              <a:t>8. Kognition – Instanzen sofern Kanton zuständig</a:t>
            </a: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47</a:t>
            </a:fld>
            <a:endParaRPr lang="en-GB" dirty="0"/>
          </a:p>
        </p:txBody>
      </p:sp>
    </p:spTree>
    <p:extLst>
      <p:ext uri="{BB962C8B-B14F-4D97-AF65-F5344CB8AC3E}">
        <p14:creationId xmlns:p14="http://schemas.microsoft.com/office/powerpoint/2010/main" val="39638986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D00B8699-042E-8641-BDF0-F72DF0AA4012}" type="slidenum">
              <a:rPr lang="en-GB" smtClean="0"/>
              <a:pPr/>
              <a:t>48</a:t>
            </a:fld>
            <a:endParaRPr lang="en-GB" dirty="0"/>
          </a:p>
        </p:txBody>
      </p:sp>
      <p:sp>
        <p:nvSpPr>
          <p:cNvPr id="5" name="Inhaltsplatzhalter 1"/>
          <p:cNvSpPr>
            <a:spLocks noGrp="1"/>
          </p:cNvSpPr>
          <p:nvPr>
            <p:ph idx="1"/>
          </p:nvPr>
        </p:nvSpPr>
        <p:spPr>
          <a:xfrm>
            <a:off x="287338" y="1820863"/>
            <a:ext cx="8569325" cy="3812400"/>
          </a:xfrm>
        </p:spPr>
        <p:txBody>
          <a:bodyPr/>
          <a:lstStyle/>
          <a:p>
            <a:endParaRPr lang="de-DE" dirty="0"/>
          </a:p>
        </p:txBody>
      </p:sp>
      <p:sp>
        <p:nvSpPr>
          <p:cNvPr id="6" name="Titel 2"/>
          <p:cNvSpPr>
            <a:spLocks noGrp="1"/>
          </p:cNvSpPr>
          <p:nvPr>
            <p:ph type="title"/>
          </p:nvPr>
        </p:nvSpPr>
        <p:spPr>
          <a:xfrm>
            <a:off x="287338" y="876300"/>
            <a:ext cx="8569325" cy="971550"/>
          </a:xfrm>
        </p:spPr>
        <p:txBody>
          <a:bodyPr/>
          <a:lstStyle/>
          <a:p>
            <a:r>
              <a:rPr lang="de-CH" dirty="0"/>
              <a:t>Rechtsmittel</a:t>
            </a:r>
            <a:br>
              <a:rPr lang="de-CH" dirty="0"/>
            </a:br>
            <a:r>
              <a:rPr lang="de-DE" dirty="0"/>
              <a:t>8. Kognition – Instanzen sofern </a:t>
            </a:r>
            <a:r>
              <a:rPr lang="de-DE" dirty="0" smtClean="0"/>
              <a:t>Bundesbehörden </a:t>
            </a:r>
            <a:r>
              <a:rPr lang="de-DE" dirty="0"/>
              <a:t>zuständig</a:t>
            </a:r>
          </a:p>
        </p:txBody>
      </p:sp>
      <p:graphicFrame>
        <p:nvGraphicFramePr>
          <p:cNvPr id="7" name="Group 156"/>
          <p:cNvGraphicFramePr>
            <a:graphicFrameLocks/>
          </p:cNvGraphicFramePr>
          <p:nvPr>
            <p:extLst>
              <p:ext uri="{D42A27DB-BD31-4B8C-83A1-F6EECF244321}">
                <p14:modId xmlns:p14="http://schemas.microsoft.com/office/powerpoint/2010/main" val="3284608311"/>
              </p:ext>
            </p:extLst>
          </p:nvPr>
        </p:nvGraphicFramePr>
        <p:xfrm>
          <a:off x="287338" y="2288818"/>
          <a:ext cx="8492680" cy="2462061"/>
        </p:xfrm>
        <a:graphic>
          <a:graphicData uri="http://schemas.openxmlformats.org/drawingml/2006/table">
            <a:tbl>
              <a:tblPr/>
              <a:tblGrid>
                <a:gridCol w="4246340">
                  <a:extLst>
                    <a:ext uri="{9D8B030D-6E8A-4147-A177-3AD203B41FA5}">
                      <a16:colId xmlns:a16="http://schemas.microsoft.com/office/drawing/2014/main" val="20000"/>
                    </a:ext>
                  </a:extLst>
                </a:gridCol>
                <a:gridCol w="4246340">
                  <a:extLst>
                    <a:ext uri="{9D8B030D-6E8A-4147-A177-3AD203B41FA5}">
                      <a16:colId xmlns:a16="http://schemas.microsoft.com/office/drawing/2014/main" val="20001"/>
                    </a:ext>
                  </a:extLst>
                </a:gridCol>
              </a:tblGrid>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1" i="0" u="none" strike="noStrike" cap="none" normalizeH="0" baseline="0" noProof="0" dirty="0" smtClean="0">
                          <a:ln>
                            <a:noFill/>
                          </a:ln>
                          <a:solidFill>
                            <a:schemeClr val="accent3"/>
                          </a:solidFill>
                          <a:effectLst/>
                          <a:latin typeface="Arial"/>
                          <a:cs typeface="Arial"/>
                        </a:rPr>
                        <a:t>Instanz</a:t>
                      </a:r>
                      <a:endParaRPr kumimoji="0" lang="de-CH" sz="1400" b="1" i="0" u="none" strike="noStrike" cap="none" normalizeH="0" baseline="0" noProof="0" dirty="0">
                        <a:ln>
                          <a:noFill/>
                        </a:ln>
                        <a:solidFill>
                          <a:schemeClr val="accent3"/>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1" i="0" u="none" strike="noStrike" cap="none" normalizeH="0" baseline="0" noProof="0" dirty="0" smtClean="0">
                          <a:ln>
                            <a:noFill/>
                          </a:ln>
                          <a:solidFill>
                            <a:schemeClr val="accent3"/>
                          </a:solidFill>
                          <a:effectLst/>
                          <a:latin typeface="Arial"/>
                          <a:cs typeface="Arial"/>
                        </a:rPr>
                        <a:t>Kognition</a:t>
                      </a:r>
                      <a:endParaRPr kumimoji="0" lang="de-CH" sz="1400" b="1" i="0" u="none" strike="noStrike" cap="none" normalizeH="0" baseline="0" noProof="0" dirty="0">
                        <a:ln>
                          <a:noFill/>
                        </a:ln>
                        <a:solidFill>
                          <a:schemeClr val="accent3"/>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extLst>
                  <a:ext uri="{0D108BD9-81ED-4DB2-BD59-A6C34878D82A}">
                    <a16:rowId xmlns:a16="http://schemas.microsoft.com/office/drawing/2014/main" val="10000"/>
                  </a:ext>
                </a:extLst>
              </a:tr>
              <a:tr h="5272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ESTV und Bundesverwaltungsgericht</a:t>
                      </a: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de-CH" sz="1400" b="0" kern="1200" dirty="0" smtClean="0">
                          <a:solidFill>
                            <a:schemeClr val="accent6">
                              <a:lumMod val="50000"/>
                            </a:schemeClr>
                          </a:solidFill>
                          <a:latin typeface="Arial"/>
                          <a:ea typeface="+mn-ea"/>
                          <a:cs typeface="Arial"/>
                        </a:rPr>
                        <a:t>Umfassende Kognition – überprüft den</a:t>
                      </a:r>
                      <a:r>
                        <a:rPr lang="de-CH" sz="1400" b="0" kern="1200" baseline="0" dirty="0" smtClean="0">
                          <a:solidFill>
                            <a:schemeClr val="accent6">
                              <a:lumMod val="50000"/>
                            </a:schemeClr>
                          </a:solidFill>
                          <a:latin typeface="Arial"/>
                          <a:ea typeface="+mn-ea"/>
                          <a:cs typeface="Arial"/>
                        </a:rPr>
                        <a:t> </a:t>
                      </a:r>
                      <a:r>
                        <a:rPr lang="de-CH" sz="1400" b="0" kern="1200" dirty="0" smtClean="0">
                          <a:solidFill>
                            <a:schemeClr val="accent6">
                              <a:lumMod val="50000"/>
                            </a:schemeClr>
                          </a:solidFill>
                          <a:latin typeface="Arial"/>
                          <a:ea typeface="+mn-ea"/>
                          <a:cs typeface="Arial"/>
                        </a:rPr>
                        <a:t>Sachverhalt in tatsächlicher und rechtlicher Hinsicht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1"/>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Bundesgericht</a:t>
                      </a:r>
                      <a:endParaRPr kumimoji="0" lang="de-CH" sz="1400" b="0" i="0" u="none" strike="noStrike" cap="none" normalizeH="0" baseline="0" noProof="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Eingeschränkte Kognition</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CH" sz="1400" b="0" i="0" u="none" strike="noStrike" cap="none" normalizeH="0" baseline="0" noProof="0" dirty="0" smtClean="0">
                          <a:ln>
                            <a:noFill/>
                          </a:ln>
                          <a:solidFill>
                            <a:srgbClr val="786860"/>
                          </a:solidFill>
                          <a:effectLst/>
                          <a:latin typeface="Arial"/>
                          <a:cs typeface="Arial"/>
                        </a:rPr>
                        <a:t>Umfassende Kognition betreffend Rechtsfragen, da es Bundesrecht bzw. Verfassungsrecht betrifft</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CH" sz="1400" b="0" i="0" u="none" strike="noStrike" cap="none" normalizeH="0" baseline="0" noProof="0" dirty="0" smtClean="0">
                          <a:ln>
                            <a:noFill/>
                          </a:ln>
                          <a:solidFill>
                            <a:srgbClr val="786860"/>
                          </a:solidFill>
                          <a:effectLst/>
                          <a:latin typeface="Arial"/>
                          <a:cs typeface="Arial"/>
                        </a:rPr>
                        <a:t>Eingeschränkte Kognition betreffend Sachverhalt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047773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87338" y="876300"/>
            <a:ext cx="8569325" cy="971550"/>
          </a:xfrm>
        </p:spPr>
        <p:txBody>
          <a:bodyPr/>
          <a:lstStyle/>
          <a:p>
            <a:r>
              <a:rPr lang="de-CH" dirty="0" smtClean="0"/>
              <a:t>Rechtsmittel</a:t>
            </a:r>
            <a:br>
              <a:rPr lang="de-CH" dirty="0" smtClean="0"/>
            </a:br>
            <a:r>
              <a:rPr lang="de-CH" dirty="0" smtClean="0"/>
              <a:t>B) Besondere Verfahren</a:t>
            </a: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49</a:t>
            </a:fld>
            <a:endParaRPr lang="en-GB" dirty="0"/>
          </a:p>
        </p:txBody>
      </p:sp>
    </p:spTree>
    <p:extLst>
      <p:ext uri="{BB962C8B-B14F-4D97-AF65-F5344CB8AC3E}">
        <p14:creationId xmlns:p14="http://schemas.microsoft.com/office/powerpoint/2010/main" val="1817501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Zuständigkeit </a:t>
            </a:r>
            <a:r>
              <a:rPr lang="de-CH" b="1" dirty="0">
                <a:solidFill>
                  <a:srgbClr val="0C1C43"/>
                </a:solidFill>
              </a:rPr>
              <a:t>bei kantonalen </a:t>
            </a:r>
            <a:r>
              <a:rPr lang="de-CH" b="1" dirty="0" smtClean="0">
                <a:solidFill>
                  <a:srgbClr val="0C1C43"/>
                </a:solidFill>
              </a:rPr>
              <a:t>Behörden</a:t>
            </a:r>
          </a:p>
          <a:p>
            <a:pPr marL="285750" indent="-285750">
              <a:buFont typeface="Arial" panose="020B0604020202020204" pitchFamily="34" charset="0"/>
              <a:buChar char="•"/>
            </a:pPr>
            <a:r>
              <a:rPr lang="de-CH" dirty="0"/>
              <a:t>Gilt für direkte Bundessteuer, kantonale Einkommens- und Vermögenssteuer sowie kantonale Gewinn- und </a:t>
            </a:r>
            <a:r>
              <a:rPr lang="de-CH" dirty="0" smtClean="0"/>
              <a:t>Kapitalsteuer</a:t>
            </a:r>
          </a:p>
          <a:p>
            <a:pPr marL="554400" lvl="1">
              <a:spcBef>
                <a:spcPts val="24"/>
              </a:spcBef>
              <a:buFont typeface="Symbol" panose="05050102010706020507" pitchFamily="18" charset="2"/>
              <a:buChar char="-"/>
            </a:pPr>
            <a:r>
              <a:rPr lang="de-CH" sz="1400" b="1" dirty="0"/>
              <a:t>Einsprache</a:t>
            </a:r>
            <a:r>
              <a:rPr lang="de-CH" sz="1400" dirty="0"/>
              <a:t> (202 Abs. 1 </a:t>
            </a:r>
            <a:r>
              <a:rPr lang="de-CH" sz="1400" dirty="0" err="1"/>
              <a:t>StG</a:t>
            </a:r>
            <a:r>
              <a:rPr lang="de-CH" sz="1400" dirty="0"/>
              <a:t> NW) - auch für die direkte </a:t>
            </a:r>
            <a:r>
              <a:rPr lang="de-CH" sz="1400" dirty="0" smtClean="0"/>
              <a:t>Bundessteuer</a:t>
            </a:r>
          </a:p>
          <a:p>
            <a:pPr marL="828000" lvl="2" indent="-284400">
              <a:spcBef>
                <a:spcPts val="24"/>
              </a:spcBef>
              <a:buFont typeface="Symbol" panose="05050102010706020507" pitchFamily="18" charset="2"/>
              <a:buChar char="-"/>
            </a:pPr>
            <a:r>
              <a:rPr lang="de-CH" dirty="0" smtClean="0"/>
              <a:t>Sprungbeschwerde möglich, sofern Voraussetzungen gemäss Art. 132 Abs. 2 DBG erfüllt sind</a:t>
            </a:r>
            <a:br>
              <a:rPr lang="de-CH" dirty="0" smtClean="0"/>
            </a:br>
            <a:r>
              <a:rPr lang="de-CH" dirty="0" smtClean="0"/>
              <a:t>→ Einsprache wird an die nächst höhere Rechtsmittelinstanz weitergeleitet: in ND nicht vorgesehen</a:t>
            </a:r>
          </a:p>
          <a:p>
            <a:pPr marL="554400" lvl="1" indent="-285750">
              <a:spcBef>
                <a:spcPts val="24"/>
              </a:spcBef>
              <a:buFont typeface="Symbol" panose="05050102010706020507" pitchFamily="18" charset="2"/>
              <a:buChar char="-"/>
            </a:pPr>
            <a:r>
              <a:rPr lang="de-CH" sz="1400" b="1" dirty="0" smtClean="0"/>
              <a:t>Beschwerde/Rekurs an Rekurskommission oder Gericht</a:t>
            </a:r>
          </a:p>
          <a:p>
            <a:pPr marL="795600" lvl="2">
              <a:spcBef>
                <a:spcPts val="24"/>
              </a:spcBef>
              <a:buFont typeface="Symbol" panose="05050102010706020507" pitchFamily="18" charset="2"/>
              <a:buChar char="-"/>
            </a:pPr>
            <a:r>
              <a:rPr lang="de-CH" dirty="0"/>
              <a:t>In Nidwalden an Verwaltungsgericht (206 Abs. 1 </a:t>
            </a:r>
            <a:r>
              <a:rPr lang="de-CH" dirty="0" err="1"/>
              <a:t>StG</a:t>
            </a:r>
            <a:r>
              <a:rPr lang="de-CH" dirty="0"/>
              <a:t> NW)</a:t>
            </a:r>
          </a:p>
          <a:p>
            <a:pPr marL="554400" lvl="1" indent="-285750">
              <a:spcBef>
                <a:spcPts val="24"/>
              </a:spcBef>
              <a:buFont typeface="Symbol" panose="05050102010706020507" pitchFamily="18" charset="2"/>
              <a:buChar char="-"/>
            </a:pPr>
            <a:r>
              <a:rPr lang="de-CH" sz="1400" b="1" dirty="0"/>
              <a:t>Beschwerde/Rekurs an weiteres Gericht (je nach Kanton)</a:t>
            </a:r>
          </a:p>
          <a:p>
            <a:pPr marL="828000" lvl="1" indent="-285750">
              <a:spcBef>
                <a:spcPts val="24"/>
              </a:spcBef>
              <a:buFont typeface="Symbol" panose="05050102010706020507" pitchFamily="18" charset="2"/>
              <a:buChar char="-"/>
            </a:pPr>
            <a:r>
              <a:rPr lang="de-CH" sz="1400" dirty="0"/>
              <a:t>Gemäss 145 Abs. 1 DBG ist weitere verwaltungsunabhängige kantonale Instanz nicht zwingend; </a:t>
            </a:r>
          </a:p>
          <a:p>
            <a:pPr marL="828000" lvl="1" indent="-285750">
              <a:spcBef>
                <a:spcPts val="24"/>
              </a:spcBef>
              <a:buFont typeface="Symbol" panose="05050102010706020507" pitchFamily="18" charset="2"/>
              <a:buChar char="-"/>
            </a:pPr>
            <a:r>
              <a:rPr lang="de-CH" sz="1400" dirty="0"/>
              <a:t>Nidwalden kennt nur eine (206 Abs. 1 </a:t>
            </a:r>
            <a:r>
              <a:rPr lang="de-CH" sz="1400" dirty="0" err="1"/>
              <a:t>StG</a:t>
            </a:r>
            <a:r>
              <a:rPr lang="de-CH" sz="1400" dirty="0"/>
              <a:t> NW), Basel-Stadt kennt zwei (§ 171 Abs. 1 </a:t>
            </a:r>
            <a:r>
              <a:rPr lang="de-CH" sz="1400" dirty="0" err="1"/>
              <a:t>StG</a:t>
            </a:r>
            <a:r>
              <a:rPr lang="de-CH" sz="1400" dirty="0"/>
              <a:t> BS)</a:t>
            </a:r>
          </a:p>
          <a:p>
            <a:pPr marL="554400" lvl="1" indent="-285750">
              <a:spcBef>
                <a:spcPts val="24"/>
              </a:spcBef>
              <a:buFont typeface="Symbol" panose="05050102010706020507" pitchFamily="18" charset="2"/>
              <a:buChar char="-"/>
            </a:pPr>
            <a:r>
              <a:rPr lang="de-CH" sz="1400" b="1" dirty="0"/>
              <a:t>Beschwerde ans Bundesgericht</a:t>
            </a:r>
          </a:p>
          <a:p>
            <a:pPr marL="828000" lvl="1" indent="-285750">
              <a:spcBef>
                <a:spcPts val="24"/>
              </a:spcBef>
              <a:buFont typeface="Symbol" panose="05050102010706020507" pitchFamily="18" charset="2"/>
              <a:buChar char="-"/>
            </a:pPr>
            <a:r>
              <a:rPr lang="de-CH" sz="1400" dirty="0"/>
              <a:t>StHG verlangt, für direkte Bundessteuer und kantonale Steuer gleichen Instanzenzug; sofern Kanton zwei gerichtliche Instanzen für kantonale Steuer vorsieht, muss dies auch für die Bundessteuer gelten </a:t>
            </a:r>
          </a:p>
          <a:p>
            <a:pPr marL="355600" indent="-358775">
              <a:buFont typeface="Arial" panose="020B0604020202020204" pitchFamily="34" charset="0"/>
              <a:buChar char="•"/>
            </a:pPr>
            <a:endParaRPr lang="de-CH" b="1" dirty="0"/>
          </a:p>
          <a:p>
            <a:pPr marL="355600" indent="-358775">
              <a:buFont typeface="Arial" panose="020B0604020202020204" pitchFamily="34" charset="0"/>
              <a:buChar char="•"/>
            </a:pPr>
            <a:endParaRPr lang="de-CH" b="1" dirty="0"/>
          </a:p>
          <a:p>
            <a:pPr marL="268288" lvl="1" indent="0">
              <a:buNone/>
            </a:pPr>
            <a:endParaRPr lang="de-CH" sz="1400" dirty="0"/>
          </a:p>
          <a:p>
            <a:pPr marL="355600" indent="-358775">
              <a:buFont typeface="Arial" panose="020B0604020202020204" pitchFamily="34" charset="0"/>
              <a:buChar char="•"/>
            </a:pPr>
            <a:endParaRPr lang="de-CH" dirty="0"/>
          </a:p>
          <a:p>
            <a:endParaRPr lang="de-CH" dirty="0"/>
          </a:p>
          <a:p>
            <a:endParaRPr lang="de-CH" b="1" dirty="0">
              <a:solidFill>
                <a:srgbClr val="0C1C43"/>
              </a:solidFill>
            </a:endParaRPr>
          </a:p>
        </p:txBody>
      </p:sp>
      <p:sp>
        <p:nvSpPr>
          <p:cNvPr id="3" name="Titel 2"/>
          <p:cNvSpPr>
            <a:spLocks noGrp="1"/>
          </p:cNvSpPr>
          <p:nvPr>
            <p:ph type="title"/>
          </p:nvPr>
        </p:nvSpPr>
        <p:spPr>
          <a:xfrm>
            <a:off x="287338" y="876300"/>
            <a:ext cx="8569325" cy="971550"/>
          </a:xfrm>
        </p:spPr>
        <p:txBody>
          <a:bodyPr/>
          <a:lstStyle/>
          <a:p>
            <a:r>
              <a:rPr lang="de-DE" dirty="0" smtClean="0"/>
              <a:t>Rechtsmittel</a:t>
            </a:r>
            <a:r>
              <a:rPr lang="de-DE" dirty="0"/>
              <a:t/>
            </a:r>
            <a:br>
              <a:rPr lang="de-DE" dirty="0"/>
            </a:br>
            <a:r>
              <a:rPr lang="de-DE" dirty="0"/>
              <a:t>1. Instanzenzug</a:t>
            </a: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5</a:t>
            </a:fld>
            <a:endParaRPr lang="en-GB" dirty="0"/>
          </a:p>
        </p:txBody>
      </p:sp>
    </p:spTree>
    <p:extLst>
      <p:ext uri="{BB962C8B-B14F-4D97-AF65-F5344CB8AC3E}">
        <p14:creationId xmlns:p14="http://schemas.microsoft.com/office/powerpoint/2010/main" val="19470170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87338" y="1820863"/>
            <a:ext cx="8569325" cy="4570412"/>
          </a:xfrm>
        </p:spPr>
        <p:txBody>
          <a:bodyPr/>
          <a:lstStyle/>
          <a:p>
            <a:pPr marL="284400" lvl="1" indent="-284400">
              <a:spcBef>
                <a:spcPts val="24"/>
              </a:spcBef>
            </a:pPr>
            <a:r>
              <a:rPr lang="de-CH" dirty="0" smtClean="0"/>
              <a:t>130 Abs. 2 DBG; 199 Abs. 2 </a:t>
            </a:r>
            <a:r>
              <a:rPr lang="de-CH" dirty="0" err="1" smtClean="0"/>
              <a:t>StG</a:t>
            </a:r>
            <a:r>
              <a:rPr lang="de-CH" dirty="0" smtClean="0"/>
              <a:t> NW</a:t>
            </a:r>
          </a:p>
          <a:p>
            <a:pPr marL="284400" lvl="1" indent="-284400">
              <a:spcBef>
                <a:spcPts val="24"/>
              </a:spcBef>
            </a:pPr>
            <a:r>
              <a:rPr lang="de-CH" dirty="0" smtClean="0"/>
              <a:t>Kommt zum Einsatz, wenn die Steuerpflichtige Person trotz Mahnung ihren </a:t>
            </a:r>
            <a:r>
              <a:rPr lang="de-CH" b="1" dirty="0" smtClean="0"/>
              <a:t>Verfahrenspflichten nicht nachkommt</a:t>
            </a:r>
            <a:r>
              <a:rPr lang="de-CH" dirty="0" smtClean="0"/>
              <a:t>, d.h. ihre Mitwirkungspflichten verletzt </a:t>
            </a:r>
            <a:r>
              <a:rPr lang="de-CH" b="1" dirty="0" smtClean="0"/>
              <a:t>oder die Steuerfaktoren mangels zuverlässiger Unterlagen nicht einwandfrei ermittelt werden können</a:t>
            </a:r>
            <a:r>
              <a:rPr lang="de-CH" dirty="0" smtClean="0"/>
              <a:t>, weshalb die Veranlagungsbehörde Annahmen und Schätzungen anstellen muss.</a:t>
            </a:r>
          </a:p>
          <a:p>
            <a:pPr marL="284400" lvl="1" indent="-284400">
              <a:spcBef>
                <a:spcPts val="24"/>
              </a:spcBef>
            </a:pPr>
            <a:r>
              <a:rPr lang="de-CH" dirty="0" smtClean="0"/>
              <a:t>Die Anfechtung der Veranlagung nach pflichtgemässem Ermessen ist nur wegen </a:t>
            </a:r>
            <a:r>
              <a:rPr lang="de-CH" b="1" dirty="0" smtClean="0"/>
              <a:t>offensichtlicher Unrichtigkeit </a:t>
            </a:r>
            <a:r>
              <a:rPr lang="de-CH" dirty="0" smtClean="0"/>
              <a:t>möglich (abgesehen von der Rüge, dass die Ermessensveranlagung unzulässig ist) (132 Abs. 3 DBG; 202 Abs. 2 </a:t>
            </a:r>
            <a:r>
              <a:rPr lang="de-CH" dirty="0" err="1" smtClean="0"/>
              <a:t>StG</a:t>
            </a:r>
            <a:r>
              <a:rPr lang="de-CH" dirty="0" smtClean="0"/>
              <a:t> NW), </a:t>
            </a:r>
          </a:p>
          <a:p>
            <a:pPr marL="284400" lvl="1" indent="-284400">
              <a:spcBef>
                <a:spcPts val="24"/>
              </a:spcBef>
            </a:pPr>
            <a:r>
              <a:rPr lang="de-CH" dirty="0" smtClean="0"/>
              <a:t>Das führt zu einer</a:t>
            </a:r>
            <a:r>
              <a:rPr lang="de-DE" dirty="0" smtClean="0"/>
              <a:t> </a:t>
            </a:r>
            <a:r>
              <a:rPr lang="de-DE" dirty="0"/>
              <a:t>Umkehr der Beweislast </a:t>
            </a:r>
            <a:r>
              <a:rPr lang="de-DE" dirty="0" smtClean="0"/>
              <a:t>(</a:t>
            </a:r>
            <a:r>
              <a:rPr lang="de-DE" dirty="0" err="1" smtClean="0"/>
              <a:t>BGer</a:t>
            </a:r>
            <a:r>
              <a:rPr lang="de-DE" dirty="0" smtClean="0"/>
              <a:t> 2C_435/2017 vom 18. Februar 2019, E. 2.1.) und schränkt die Erfolgschancen von Rechtsmitteln stark ein.</a:t>
            </a:r>
            <a:endParaRPr lang="de-CH" dirty="0"/>
          </a:p>
          <a:p>
            <a:endParaRPr lang="de-DE" dirty="0"/>
          </a:p>
          <a:p>
            <a:endParaRPr lang="de-DE" dirty="0"/>
          </a:p>
          <a:p>
            <a:endParaRPr lang="de-DE" dirty="0"/>
          </a:p>
        </p:txBody>
      </p:sp>
      <p:sp>
        <p:nvSpPr>
          <p:cNvPr id="3" name="Titel 2"/>
          <p:cNvSpPr>
            <a:spLocks noGrp="1"/>
          </p:cNvSpPr>
          <p:nvPr>
            <p:ph type="title"/>
          </p:nvPr>
        </p:nvSpPr>
        <p:spPr>
          <a:xfrm>
            <a:off x="287338" y="876300"/>
            <a:ext cx="8569325" cy="971550"/>
          </a:xfrm>
        </p:spPr>
        <p:txBody>
          <a:bodyPr/>
          <a:lstStyle/>
          <a:p>
            <a:r>
              <a:rPr lang="de-DE" dirty="0" smtClean="0"/>
              <a:t>Rechtsmittel</a:t>
            </a:r>
            <a:r>
              <a:rPr lang="de-DE" dirty="0"/>
              <a:t/>
            </a:r>
            <a:br>
              <a:rPr lang="de-DE" dirty="0"/>
            </a:br>
            <a:r>
              <a:rPr lang="de-DE" dirty="0" smtClean="0"/>
              <a:t>1. Ermessenseinschätzung</a:t>
            </a:r>
            <a:endParaRPr lang="de-DE"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50</a:t>
            </a:fld>
            <a:endParaRPr lang="en-GB" dirty="0"/>
          </a:p>
        </p:txBody>
      </p:sp>
    </p:spTree>
    <p:extLst>
      <p:ext uri="{BB962C8B-B14F-4D97-AF65-F5344CB8AC3E}">
        <p14:creationId xmlns:p14="http://schemas.microsoft.com/office/powerpoint/2010/main" val="18737684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87338" y="1820862"/>
            <a:ext cx="8569325" cy="4808538"/>
          </a:xfrm>
        </p:spPr>
        <p:txBody>
          <a:bodyPr/>
          <a:lstStyle/>
          <a:p>
            <a:pPr lvl="1">
              <a:spcBef>
                <a:spcPts val="24"/>
              </a:spcBef>
            </a:pPr>
            <a:r>
              <a:rPr lang="de-CH" dirty="0"/>
              <a:t>Im Unterschied zur «normalen» Einsprache ist die Einsprache gegen eine Ermessensveranlagung zu begründen, dies ist eine Sachurteilsvoraussetzung (Gültigkeitserfordernis) (132 Abs. 3 DBG); bei Fehlen der Begründung wird auf Einsprache nicht </a:t>
            </a:r>
            <a:r>
              <a:rPr lang="de-CH" dirty="0" smtClean="0"/>
              <a:t>eingetreten.</a:t>
            </a:r>
          </a:p>
          <a:p>
            <a:pPr lvl="1">
              <a:spcBef>
                <a:spcPts val="24"/>
              </a:spcBef>
            </a:pPr>
            <a:r>
              <a:rPr lang="de-CH" dirty="0" smtClean="0"/>
              <a:t>Das Nachreichen der vollständig ausgefüllten Steuererklärung ist allerdings nicht mehr </a:t>
            </a:r>
            <a:r>
              <a:rPr lang="de-CH" dirty="0" err="1" smtClean="0"/>
              <a:t>Eintretensvoraussetzung</a:t>
            </a:r>
            <a:r>
              <a:rPr lang="de-CH" dirty="0" smtClean="0"/>
              <a:t> (</a:t>
            </a:r>
            <a:r>
              <a:rPr lang="de-CH" dirty="0" err="1" smtClean="0"/>
              <a:t>BGer</a:t>
            </a:r>
            <a:r>
              <a:rPr lang="de-CH" dirty="0" smtClean="0"/>
              <a:t> 2C_620/2007 vom 2. Juli 2007, E. 3.2.).</a:t>
            </a:r>
          </a:p>
          <a:p>
            <a:endParaRPr lang="de-DE" dirty="0" smtClean="0"/>
          </a:p>
          <a:p>
            <a:endParaRPr lang="de-DE" dirty="0"/>
          </a:p>
          <a:p>
            <a:endParaRPr lang="de-DE" dirty="0"/>
          </a:p>
        </p:txBody>
      </p:sp>
      <p:sp>
        <p:nvSpPr>
          <p:cNvPr id="3" name="Titel 2"/>
          <p:cNvSpPr>
            <a:spLocks noGrp="1"/>
          </p:cNvSpPr>
          <p:nvPr>
            <p:ph type="title"/>
          </p:nvPr>
        </p:nvSpPr>
        <p:spPr>
          <a:xfrm>
            <a:off x="287338" y="876300"/>
            <a:ext cx="8569325" cy="971550"/>
          </a:xfrm>
        </p:spPr>
        <p:txBody>
          <a:bodyPr/>
          <a:lstStyle/>
          <a:p>
            <a:r>
              <a:rPr lang="de-DE" dirty="0"/>
              <a:t>Rechtsmittel</a:t>
            </a:r>
            <a:br>
              <a:rPr lang="de-DE" dirty="0"/>
            </a:br>
            <a:r>
              <a:rPr lang="de-DE" dirty="0"/>
              <a:t>1. Ermessenseinschätzung</a:t>
            </a:r>
          </a:p>
        </p:txBody>
      </p:sp>
      <p:sp>
        <p:nvSpPr>
          <p:cNvPr id="4" name="Foliennummernplatzhalter 3"/>
          <p:cNvSpPr>
            <a:spLocks noGrp="1"/>
          </p:cNvSpPr>
          <p:nvPr>
            <p:ph type="sldNum" sz="quarter" idx="4"/>
          </p:nvPr>
        </p:nvSpPr>
        <p:spPr/>
        <p:txBody>
          <a:bodyPr/>
          <a:lstStyle/>
          <a:p>
            <a:fld id="{D00B8699-042E-8641-BDF0-F72DF0AA4012}" type="slidenum">
              <a:rPr lang="en-GB" smtClean="0"/>
              <a:pPr/>
              <a:t>51</a:t>
            </a:fld>
            <a:endParaRPr lang="en-GB" dirty="0"/>
          </a:p>
        </p:txBody>
      </p:sp>
    </p:spTree>
    <p:extLst>
      <p:ext uri="{BB962C8B-B14F-4D97-AF65-F5344CB8AC3E}">
        <p14:creationId xmlns:p14="http://schemas.microsoft.com/office/powerpoint/2010/main" val="26658474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02060"/>
                </a:solidFill>
              </a:rPr>
              <a:t>Beispiel</a:t>
            </a:r>
          </a:p>
          <a:p>
            <a:pPr marL="285750" indent="-285750">
              <a:buFont typeface="Arial" panose="020B0604020202020204" pitchFamily="34" charset="0"/>
              <a:buChar char="•"/>
            </a:pPr>
            <a:r>
              <a:rPr lang="de-CH" dirty="0"/>
              <a:t>Ein Steuerpflichtiger deklariert in seiner Steuererklärung einen Unterhaltsabzug von CHF 48’220 für seine in Thailand lebende Tochter. </a:t>
            </a:r>
          </a:p>
          <a:p>
            <a:pPr marL="285750" indent="-285750">
              <a:buFont typeface="Arial" panose="020B0604020202020204" pitchFamily="34" charset="0"/>
              <a:buChar char="•"/>
            </a:pPr>
            <a:r>
              <a:rPr lang="de-CH" dirty="0"/>
              <a:t>In der Veranlagungsverfügung wird der Betrag vom Steueramt aufgerechnet, da die Unterhaltsabzüge nicht nachgewiesen worden sind. </a:t>
            </a:r>
          </a:p>
          <a:p>
            <a:pPr marL="285750" indent="-285750">
              <a:buFont typeface="Arial" panose="020B0604020202020204" pitchFamily="34" charset="0"/>
              <a:buChar char="•"/>
            </a:pPr>
            <a:r>
              <a:rPr lang="de-CH" dirty="0"/>
              <a:t>Der Steuerpflichtige erhebt Einsprache gegen die Veranlagung. </a:t>
            </a:r>
          </a:p>
          <a:p>
            <a:pPr marL="285750" indent="-285750">
              <a:buFont typeface="Arial" panose="020B0604020202020204" pitchFamily="34" charset="0"/>
              <a:buChar char="•"/>
            </a:pPr>
            <a:r>
              <a:rPr lang="de-CH" dirty="0"/>
              <a:t>Das Steueramt verlangt insbesondere das Scheidungsurteil. </a:t>
            </a:r>
          </a:p>
          <a:p>
            <a:pPr marL="285750" indent="-285750">
              <a:buFont typeface="Arial" panose="020B0604020202020204" pitchFamily="34" charset="0"/>
              <a:buChar char="•"/>
            </a:pPr>
            <a:r>
              <a:rPr lang="de-CH" dirty="0"/>
              <a:t>Der Steuerpflichtige kommt der Auflage nicht nach; das Steueramt legt die Unterhaltsbeiträge nach pflichtgemässem Ermessen auf CHF 18’000 fest (tiefe Lebenshaltungskosten in Thailand</a:t>
            </a:r>
            <a:r>
              <a:rPr lang="de-CH" dirty="0" smtClean="0"/>
              <a:t>).</a:t>
            </a:r>
          </a:p>
          <a:p>
            <a:r>
              <a:rPr lang="de-CH" b="1" dirty="0">
                <a:solidFill>
                  <a:srgbClr val="002060"/>
                </a:solidFill>
              </a:rPr>
              <a:t>Entscheid</a:t>
            </a:r>
          </a:p>
          <a:p>
            <a:pPr marL="285750" indent="-285750">
              <a:buFont typeface="Arial" panose="020B0604020202020204" pitchFamily="34" charset="0"/>
              <a:buChar char="•"/>
            </a:pPr>
            <a:r>
              <a:rPr lang="de-CH" dirty="0"/>
              <a:t>Alle Instanzen inklusive Bundesgericht weisen die Beschwerde ab, denn es ist dem Steuerpflichtigen nicht gelungen, den Nachweis der offensichtlichen Unrichtigkeit, zu erbringen (</a:t>
            </a:r>
            <a:r>
              <a:rPr lang="de-CH" dirty="0" err="1"/>
              <a:t>BGer</a:t>
            </a:r>
            <a:r>
              <a:rPr lang="de-CH" dirty="0"/>
              <a:t> 2C_96/2019 vom 19. September 2019</a:t>
            </a:r>
            <a:r>
              <a:rPr lang="de-CH" dirty="0" smtClean="0"/>
              <a:t>).</a:t>
            </a:r>
            <a:endParaRPr lang="de-CH" dirty="0"/>
          </a:p>
          <a:p>
            <a:endParaRPr lang="de-CH" dirty="0"/>
          </a:p>
          <a:p>
            <a:endParaRPr lang="de-CH" dirty="0"/>
          </a:p>
        </p:txBody>
      </p:sp>
      <p:sp>
        <p:nvSpPr>
          <p:cNvPr id="3" name="Foliennummernplatzhalter 2"/>
          <p:cNvSpPr>
            <a:spLocks noGrp="1"/>
          </p:cNvSpPr>
          <p:nvPr>
            <p:ph type="sldNum" sz="quarter" idx="4"/>
          </p:nvPr>
        </p:nvSpPr>
        <p:spPr/>
        <p:txBody>
          <a:bodyPr/>
          <a:lstStyle/>
          <a:p>
            <a:fld id="{D00B8699-042E-8641-BDF0-F72DF0AA4012}" type="slidenum">
              <a:rPr lang="en-GB" smtClean="0"/>
              <a:pPr/>
              <a:t>52</a:t>
            </a:fld>
            <a:endParaRPr lang="en-GB" dirty="0"/>
          </a:p>
        </p:txBody>
      </p:sp>
      <p:sp>
        <p:nvSpPr>
          <p:cNvPr id="4" name="Titel 3"/>
          <p:cNvSpPr>
            <a:spLocks noGrp="1"/>
          </p:cNvSpPr>
          <p:nvPr>
            <p:ph type="title"/>
          </p:nvPr>
        </p:nvSpPr>
        <p:spPr/>
        <p:txBody>
          <a:bodyPr/>
          <a:lstStyle/>
          <a:p>
            <a:r>
              <a:rPr lang="de-DE" dirty="0"/>
              <a:t>Rechtsmittel</a:t>
            </a:r>
            <a:br>
              <a:rPr lang="de-DE" dirty="0"/>
            </a:br>
            <a:r>
              <a:rPr lang="de-DE" dirty="0"/>
              <a:t>1. Ermessenseinschätzung</a:t>
            </a:r>
            <a:endParaRPr lang="de-CH" dirty="0"/>
          </a:p>
        </p:txBody>
      </p:sp>
    </p:spTree>
    <p:extLst>
      <p:ext uri="{BB962C8B-B14F-4D97-AF65-F5344CB8AC3E}">
        <p14:creationId xmlns:p14="http://schemas.microsoft.com/office/powerpoint/2010/main" val="42445296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02060"/>
                </a:solidFill>
              </a:rPr>
              <a:t>Beispiel</a:t>
            </a:r>
          </a:p>
          <a:p>
            <a:pPr marL="285750" indent="-285750">
              <a:buFont typeface="Arial" panose="020B0604020202020204" pitchFamily="34" charset="0"/>
              <a:buChar char="•"/>
            </a:pPr>
            <a:r>
              <a:rPr lang="de-CH" dirty="0" smtClean="0"/>
              <a:t>Der </a:t>
            </a:r>
            <a:r>
              <a:rPr lang="de-CH" dirty="0"/>
              <a:t>Steuerpflichtige A reicht seine Steuererklärung ein.</a:t>
            </a:r>
          </a:p>
          <a:p>
            <a:pPr marL="285750" indent="-285750">
              <a:buFont typeface="Arial" panose="020B0604020202020204" pitchFamily="34" charset="0"/>
              <a:buChar char="•"/>
            </a:pPr>
            <a:r>
              <a:rPr lang="de-CH" dirty="0"/>
              <a:t>Die Veranlagungsbehörde fordert ihn auf, den Nachweis über das weltweite Einkommen und Vermögen zu erbringen, Vollständigkeitsbescheinigungen aller Bankbeziehungen, die Steuererklärung in Israel und Belege betreffend Einkommen und Vermögen im Ausland einzureichen. Im Unterlassungsfall wurde eine Veranlagung nach pflichtgemässem Ermessen angedroht.</a:t>
            </a:r>
          </a:p>
          <a:p>
            <a:pPr marL="285750" indent="-285750">
              <a:buFont typeface="Arial" panose="020B0604020202020204" pitchFamily="34" charset="0"/>
              <a:buChar char="•"/>
            </a:pPr>
            <a:r>
              <a:rPr lang="de-CH" dirty="0"/>
              <a:t>A reicht keine Unterlagen ein; die Veranlagungsbehörde veranlagt ihn nach Ermessen, da die Steuerfaktoren nicht einwandfrei ermittelt werden konnten.</a:t>
            </a:r>
          </a:p>
          <a:p>
            <a:pPr marL="285750" indent="-285750">
              <a:buFont typeface="Arial" panose="020B0604020202020204" pitchFamily="34" charset="0"/>
              <a:buChar char="•"/>
            </a:pPr>
            <a:r>
              <a:rPr lang="de-CH" dirty="0"/>
              <a:t>A reicht Einsprache ein beantragt lediglich, Schuldzinsen betreffend sein privates Darlehen und die Zuwendungen an gemeinnützige Organisationen seien zum Abzug zuzulassen. Vorinstanz hält fest, die Einsprache sei unvollständig gewesen: Nichteintreten. </a:t>
            </a:r>
          </a:p>
          <a:p>
            <a:endParaRPr lang="de-CH" dirty="0"/>
          </a:p>
          <a:p>
            <a:endParaRPr lang="de-CH" dirty="0"/>
          </a:p>
          <a:p>
            <a:endParaRPr lang="de-CH" dirty="0"/>
          </a:p>
        </p:txBody>
      </p:sp>
      <p:sp>
        <p:nvSpPr>
          <p:cNvPr id="3" name="Foliennummernplatzhalter 2"/>
          <p:cNvSpPr>
            <a:spLocks noGrp="1"/>
          </p:cNvSpPr>
          <p:nvPr>
            <p:ph type="sldNum" sz="quarter" idx="4"/>
          </p:nvPr>
        </p:nvSpPr>
        <p:spPr/>
        <p:txBody>
          <a:bodyPr/>
          <a:lstStyle/>
          <a:p>
            <a:fld id="{D00B8699-042E-8641-BDF0-F72DF0AA4012}" type="slidenum">
              <a:rPr lang="en-GB" smtClean="0"/>
              <a:pPr/>
              <a:t>53</a:t>
            </a:fld>
            <a:endParaRPr lang="en-GB" dirty="0"/>
          </a:p>
        </p:txBody>
      </p:sp>
      <p:sp>
        <p:nvSpPr>
          <p:cNvPr id="4" name="Titel 3"/>
          <p:cNvSpPr>
            <a:spLocks noGrp="1"/>
          </p:cNvSpPr>
          <p:nvPr>
            <p:ph type="title"/>
          </p:nvPr>
        </p:nvSpPr>
        <p:spPr/>
        <p:txBody>
          <a:bodyPr/>
          <a:lstStyle/>
          <a:p>
            <a:r>
              <a:rPr lang="de-DE" dirty="0"/>
              <a:t>Rechtsmittel</a:t>
            </a:r>
            <a:br>
              <a:rPr lang="de-DE" dirty="0"/>
            </a:br>
            <a:r>
              <a:rPr lang="de-DE" dirty="0"/>
              <a:t>1. Ermessenseinschätzung</a:t>
            </a:r>
            <a:endParaRPr lang="de-CH" dirty="0"/>
          </a:p>
        </p:txBody>
      </p:sp>
    </p:spTree>
    <p:extLst>
      <p:ext uri="{BB962C8B-B14F-4D97-AF65-F5344CB8AC3E}">
        <p14:creationId xmlns:p14="http://schemas.microsoft.com/office/powerpoint/2010/main" val="34809780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02060"/>
                </a:solidFill>
              </a:rPr>
              <a:t>Entscheid (</a:t>
            </a:r>
            <a:r>
              <a:rPr lang="de-CH" b="1" dirty="0" err="1" smtClean="0">
                <a:solidFill>
                  <a:srgbClr val="002060"/>
                </a:solidFill>
              </a:rPr>
              <a:t>BGer</a:t>
            </a:r>
            <a:r>
              <a:rPr lang="de-CH" b="1" dirty="0" smtClean="0">
                <a:solidFill>
                  <a:srgbClr val="002060"/>
                </a:solidFill>
              </a:rPr>
              <a:t> 2C_926/2016 vom 20.03.2017)</a:t>
            </a:r>
          </a:p>
          <a:p>
            <a:pPr marL="285750" indent="-285750">
              <a:buFont typeface="Arial" panose="020B0604020202020204" pitchFamily="34" charset="0"/>
              <a:buChar char="•"/>
            </a:pPr>
            <a:r>
              <a:rPr lang="de-CH" dirty="0"/>
              <a:t>Der Fall wird bis ans Bundesgericht weitergezogen. Er macht insbesondere geltend, dass nie Nachweise zu Darlehenszinsen und Spenden verlangt worden seien, weshalb eine Ermessenseinschätzung unzulässig sei.</a:t>
            </a:r>
          </a:p>
          <a:p>
            <a:pPr marL="285750" indent="-285750">
              <a:buFont typeface="Arial" panose="020B0604020202020204" pitchFamily="34" charset="0"/>
              <a:buChar char="•"/>
            </a:pPr>
            <a:r>
              <a:rPr lang="de-CH" dirty="0"/>
              <a:t>Das Bundesgericht entscheidet wie folgt:</a:t>
            </a:r>
          </a:p>
          <a:p>
            <a:pPr marL="554400" lvl="2" indent="-284400">
              <a:spcBef>
                <a:spcPts val="24"/>
              </a:spcBef>
              <a:buFont typeface="Symbol" panose="05050102010706020507" pitchFamily="18" charset="2"/>
              <a:buChar char="-"/>
            </a:pPr>
            <a:r>
              <a:rPr lang="de-CH" dirty="0"/>
              <a:t>Betreffend die direkten Bundessteuern sei zu recht nicht eingetreten worden, da die Einsprache verspätet erfolgt sei, denn für die direkte Bundessteuer gelten keine kantonalen Gerichtsferien.</a:t>
            </a:r>
          </a:p>
          <a:p>
            <a:pPr marL="554400" lvl="2" indent="-284400">
              <a:spcBef>
                <a:spcPts val="24"/>
              </a:spcBef>
              <a:buFont typeface="Symbol" panose="05050102010706020507" pitchFamily="18" charset="2"/>
              <a:buChar char="-"/>
            </a:pPr>
            <a:r>
              <a:rPr lang="de-CH" dirty="0"/>
              <a:t>Betreffend die kantonalen Steuern bestätigt das Bundesgericht, dass zu Recht nicht auf die Einsprache eingetreten worden sei, da der Steuerpflichtige seine gesamte Einkommens- und Vermögenssituation hätte vollständig darlegen müssen, wie dies die Steuerverwaltung verlangt habe. Die Einsprache sie daher nicht ausreichend gewesen.</a:t>
            </a:r>
          </a:p>
          <a:p>
            <a:endParaRPr lang="de-CH" dirty="0"/>
          </a:p>
        </p:txBody>
      </p:sp>
      <p:sp>
        <p:nvSpPr>
          <p:cNvPr id="3" name="Foliennummernplatzhalter 2"/>
          <p:cNvSpPr>
            <a:spLocks noGrp="1"/>
          </p:cNvSpPr>
          <p:nvPr>
            <p:ph type="sldNum" sz="quarter" idx="4"/>
          </p:nvPr>
        </p:nvSpPr>
        <p:spPr/>
        <p:txBody>
          <a:bodyPr/>
          <a:lstStyle/>
          <a:p>
            <a:fld id="{D00B8699-042E-8641-BDF0-F72DF0AA4012}" type="slidenum">
              <a:rPr lang="en-GB" smtClean="0"/>
              <a:pPr/>
              <a:t>54</a:t>
            </a:fld>
            <a:endParaRPr lang="en-GB" dirty="0"/>
          </a:p>
        </p:txBody>
      </p:sp>
      <p:sp>
        <p:nvSpPr>
          <p:cNvPr id="4" name="Titel 3"/>
          <p:cNvSpPr>
            <a:spLocks noGrp="1"/>
          </p:cNvSpPr>
          <p:nvPr>
            <p:ph type="title"/>
          </p:nvPr>
        </p:nvSpPr>
        <p:spPr/>
        <p:txBody>
          <a:bodyPr/>
          <a:lstStyle/>
          <a:p>
            <a:r>
              <a:rPr lang="de-DE" dirty="0"/>
              <a:t>Rechtsmittel</a:t>
            </a:r>
            <a:br>
              <a:rPr lang="de-DE" dirty="0"/>
            </a:br>
            <a:r>
              <a:rPr lang="de-DE" dirty="0"/>
              <a:t>1. Ermessenseinschätzung</a:t>
            </a:r>
            <a:endParaRPr lang="de-CH" dirty="0"/>
          </a:p>
        </p:txBody>
      </p:sp>
    </p:spTree>
    <p:extLst>
      <p:ext uri="{BB962C8B-B14F-4D97-AF65-F5344CB8AC3E}">
        <p14:creationId xmlns:p14="http://schemas.microsoft.com/office/powerpoint/2010/main" val="33518733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Revisionsgründe</a:t>
            </a:r>
          </a:p>
          <a:p>
            <a:pPr lvl="1"/>
            <a:r>
              <a:rPr lang="de-CH" dirty="0"/>
              <a:t>Mittels einer Revision kann eine rechtskräftige Steuerverfügung zugunsten des Steuerpflichtigen abgeändert werden, wenn</a:t>
            </a:r>
          </a:p>
          <a:p>
            <a:pPr marL="554400" lvl="2" indent="-284400">
              <a:spcBef>
                <a:spcPts val="24"/>
              </a:spcBef>
              <a:buFont typeface="Symbol" panose="05050102010706020507" pitchFamily="18" charset="2"/>
              <a:buChar char="-"/>
            </a:pPr>
            <a:r>
              <a:rPr lang="de-CH" dirty="0"/>
              <a:t>Neue (erhebliche) Tatsachen und Beweismittel entdeckt werden</a:t>
            </a:r>
          </a:p>
          <a:p>
            <a:pPr marL="554400" lvl="2" indent="-284400">
              <a:spcBef>
                <a:spcPts val="24"/>
              </a:spcBef>
              <a:buFont typeface="Symbol" panose="05050102010706020507" pitchFamily="18" charset="2"/>
              <a:buChar char="-"/>
            </a:pPr>
            <a:r>
              <a:rPr lang="de-CH" dirty="0"/>
              <a:t>Aktenkundige, erhebliche Tatsachen nicht berücksichtigt wurden</a:t>
            </a:r>
          </a:p>
          <a:p>
            <a:pPr marL="554400" lvl="2" indent="-284400">
              <a:spcBef>
                <a:spcPts val="24"/>
              </a:spcBef>
              <a:buFont typeface="Symbol" panose="05050102010706020507" pitchFamily="18" charset="2"/>
              <a:buChar char="-"/>
            </a:pPr>
            <a:r>
              <a:rPr lang="de-CH" dirty="0"/>
              <a:t>Wesentliche Verfahrensvorschriften verletzt wurde</a:t>
            </a:r>
          </a:p>
          <a:p>
            <a:pPr marL="554400" lvl="2" indent="-284400">
              <a:spcBef>
                <a:spcPts val="24"/>
              </a:spcBef>
              <a:buFont typeface="Symbol" panose="05050102010706020507" pitchFamily="18" charset="2"/>
              <a:buChar char="-"/>
            </a:pPr>
            <a:r>
              <a:rPr lang="de-CH" dirty="0"/>
              <a:t>Auf die Verfügung oder den Entscheid mit strafbaren Mitteln eingewirkt wurde</a:t>
            </a:r>
          </a:p>
          <a:p>
            <a:pPr marL="554400" lvl="2" indent="-284400">
              <a:spcBef>
                <a:spcPts val="24"/>
              </a:spcBef>
              <a:buFont typeface="Symbol" panose="05050102010706020507" pitchFamily="18" charset="2"/>
              <a:buChar char="-"/>
            </a:pPr>
            <a:r>
              <a:rPr lang="de-CH" dirty="0"/>
              <a:t>In einigen Kantonen: Wenn das Besteuerungsrecht in einem interkantonalen oder internationalen Doppelbesteuerungskonflikt eingeschränkt werden muss – unter anderem auch NW</a:t>
            </a:r>
          </a:p>
          <a:p>
            <a:pPr lvl="1"/>
            <a:r>
              <a:rPr lang="de-CH" dirty="0"/>
              <a:t>Eine Revision ist allerdings immer ausgeschlossen, wenn der Antragssteller einen Revisionsgrund vorbringt, den er bei zumutbarere Sorgfalt schon im ordentlichen verfahren – z</a:t>
            </a:r>
            <a:r>
              <a:rPr lang="de-CH" dirty="0" smtClean="0"/>
              <a:t>. B. </a:t>
            </a:r>
            <a:r>
              <a:rPr lang="de-CH" dirty="0"/>
              <a:t>mittels Einsprache hätte geltend machen </a:t>
            </a:r>
            <a:r>
              <a:rPr lang="de-CH" dirty="0" smtClean="0"/>
              <a:t>können</a:t>
            </a:r>
          </a:p>
          <a:p>
            <a:pPr marL="554400" lvl="2" indent="-284400">
              <a:spcBef>
                <a:spcPts val="24"/>
              </a:spcBef>
              <a:buFont typeface="Symbol" panose="05050102010706020507" pitchFamily="18" charset="2"/>
              <a:buChar char="-"/>
            </a:pPr>
            <a:r>
              <a:rPr lang="de-CH" dirty="0"/>
              <a:t>Der Steuerpflichtige muss den Nachweis erbringen, dass er vom Revisionsgrund keine Kenntnis hatte und bei pflichtgemässer Sorgfalt auch keine haben konnte</a:t>
            </a:r>
          </a:p>
          <a:p>
            <a:endParaRPr lang="de-CH" dirty="0"/>
          </a:p>
        </p:txBody>
      </p:sp>
      <p:sp>
        <p:nvSpPr>
          <p:cNvPr id="3" name="Titel 2"/>
          <p:cNvSpPr>
            <a:spLocks noGrp="1"/>
          </p:cNvSpPr>
          <p:nvPr>
            <p:ph type="title"/>
          </p:nvPr>
        </p:nvSpPr>
        <p:spPr>
          <a:xfrm>
            <a:off x="287338" y="876300"/>
            <a:ext cx="8569325" cy="971550"/>
          </a:xfrm>
        </p:spPr>
        <p:txBody>
          <a:bodyPr/>
          <a:lstStyle/>
          <a:p>
            <a:r>
              <a:rPr lang="de-CH" dirty="0"/>
              <a:t>Rechtsmittel</a:t>
            </a:r>
            <a:br>
              <a:rPr lang="de-CH" dirty="0"/>
            </a:br>
            <a:r>
              <a:rPr lang="de-CH" dirty="0"/>
              <a:t>2. Revision</a:t>
            </a:r>
          </a:p>
        </p:txBody>
      </p:sp>
      <p:sp>
        <p:nvSpPr>
          <p:cNvPr id="4" name="Foliennummernplatzhalter 3"/>
          <p:cNvSpPr>
            <a:spLocks noGrp="1"/>
          </p:cNvSpPr>
          <p:nvPr>
            <p:ph type="sldNum" sz="quarter" idx="4"/>
          </p:nvPr>
        </p:nvSpPr>
        <p:spPr/>
        <p:txBody>
          <a:bodyPr/>
          <a:lstStyle/>
          <a:p>
            <a:fld id="{D00B8699-042E-8641-BDF0-F72DF0AA4012}" type="slidenum">
              <a:rPr lang="en-GB" smtClean="0"/>
              <a:pPr/>
              <a:t>55</a:t>
            </a:fld>
            <a:endParaRPr lang="en-GB" dirty="0"/>
          </a:p>
        </p:txBody>
      </p:sp>
    </p:spTree>
    <p:extLst>
      <p:ext uri="{BB962C8B-B14F-4D97-AF65-F5344CB8AC3E}">
        <p14:creationId xmlns:p14="http://schemas.microsoft.com/office/powerpoint/2010/main" val="30481703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02060"/>
                </a:solidFill>
              </a:rPr>
              <a:t>Verfahren und Entscheid</a:t>
            </a:r>
          </a:p>
          <a:p>
            <a:pPr marL="285750" indent="-285750">
              <a:buFont typeface="Arial" panose="020B0604020202020204" pitchFamily="34" charset="0"/>
              <a:buChar char="•"/>
            </a:pPr>
            <a:r>
              <a:rPr lang="de-CH" dirty="0"/>
              <a:t>Zuständig für die Revision ist die Behörde, die verfügt bzw. entschieden hat</a:t>
            </a:r>
          </a:p>
          <a:p>
            <a:pPr marL="554400" lvl="2" indent="-284400">
              <a:spcBef>
                <a:spcPts val="24"/>
              </a:spcBef>
              <a:buFont typeface="Symbol" panose="05050102010706020507" pitchFamily="18" charset="2"/>
              <a:buChar char="-"/>
            </a:pPr>
            <a:r>
              <a:rPr lang="de-CH" dirty="0"/>
              <a:t>Falls eine obere Instanz auf ein ordentliches Rechtsmittel gegen die Verfügung resp. den Entscheid ihrer Vorinstanz nicht eingetreten ist, ist ebenfalls letztere für das Revisionsverfahren zuständig</a:t>
            </a:r>
          </a:p>
          <a:p>
            <a:pPr marL="285750" indent="-285750">
              <a:buFont typeface="Arial" panose="020B0604020202020204" pitchFamily="34" charset="0"/>
              <a:buChar char="•"/>
            </a:pPr>
            <a:r>
              <a:rPr lang="de-CH" dirty="0" err="1"/>
              <a:t>Zweistufigkeit</a:t>
            </a:r>
            <a:r>
              <a:rPr lang="de-CH" dirty="0"/>
              <a:t> des Revisionsverfahren</a:t>
            </a:r>
          </a:p>
          <a:p>
            <a:pPr marL="554400" lvl="2" indent="-284400">
              <a:spcBef>
                <a:spcPts val="24"/>
              </a:spcBef>
              <a:buFont typeface="Symbol" panose="05050102010706020507" pitchFamily="18" charset="2"/>
              <a:buChar char="-"/>
            </a:pPr>
            <a:r>
              <a:rPr lang="de-CH" dirty="0"/>
              <a:t>Liegt ein Revisionsgrund im Sinne des Gesetzes vor? (keine </a:t>
            </a:r>
            <a:r>
              <a:rPr lang="de-CH" dirty="0" err="1"/>
              <a:t>Eintretensvoraussetzung</a:t>
            </a:r>
            <a:r>
              <a:rPr lang="de-CH" dirty="0"/>
              <a:t>)</a:t>
            </a:r>
          </a:p>
          <a:p>
            <a:pPr marL="554400" lvl="2" indent="-284400">
              <a:spcBef>
                <a:spcPts val="24"/>
              </a:spcBef>
              <a:buFont typeface="Symbol" panose="05050102010706020507" pitchFamily="18" charset="2"/>
              <a:buChar char="-"/>
            </a:pPr>
            <a:r>
              <a:rPr lang="de-CH" dirty="0"/>
              <a:t>Soll die Verfügung bzw. der frühere Entscheid materiell geändert werden?</a:t>
            </a:r>
          </a:p>
          <a:p>
            <a:pPr marL="554038" lvl="3" indent="0">
              <a:spcBef>
                <a:spcPts val="24"/>
              </a:spcBef>
              <a:buNone/>
            </a:pPr>
            <a:r>
              <a:rPr lang="de-CH" dirty="0"/>
              <a:t>→ Wird dies bejaht, hebt die Behörde/Gericht ihre Verfügung/Entscheid auf und verfügt in dieser Sache neu – massgebend ist die Sach- und Rechtslage zum Zeitpunkt der ursprünglichen Verfügung bzw. des ursprünglichen Entscheids</a:t>
            </a:r>
          </a:p>
          <a:p>
            <a:pPr marL="285750" indent="-285750">
              <a:buFont typeface="Arial" panose="020B0604020202020204" pitchFamily="34" charset="0"/>
              <a:buChar char="•"/>
            </a:pPr>
            <a:r>
              <a:rPr lang="de-CH" dirty="0"/>
              <a:t>Das Verfahren ist grundsätzlich nicht kostenpflichtig</a:t>
            </a:r>
          </a:p>
          <a:p>
            <a:pPr marL="554400" lvl="2" indent="-284400">
              <a:spcBef>
                <a:spcPts val="24"/>
              </a:spcBef>
              <a:buFont typeface="Symbol" panose="05050102010706020507" pitchFamily="18" charset="2"/>
              <a:buChar char="-"/>
            </a:pPr>
            <a:r>
              <a:rPr lang="de-CH" dirty="0"/>
              <a:t>Ausnahme: Z.B. St. Gallen ( Art. 197 Abs. 3 </a:t>
            </a:r>
            <a:r>
              <a:rPr lang="de-CH" dirty="0" err="1"/>
              <a:t>i.V.m</a:t>
            </a:r>
            <a:r>
              <a:rPr lang="de-CH" dirty="0"/>
              <a:t> Art. 95 VRP)</a:t>
            </a:r>
          </a:p>
          <a:p>
            <a:endParaRPr lang="de-CH" dirty="0"/>
          </a:p>
        </p:txBody>
      </p:sp>
      <p:sp>
        <p:nvSpPr>
          <p:cNvPr id="3" name="Foliennummernplatzhalter 2"/>
          <p:cNvSpPr>
            <a:spLocks noGrp="1"/>
          </p:cNvSpPr>
          <p:nvPr>
            <p:ph type="sldNum" sz="quarter" idx="4"/>
          </p:nvPr>
        </p:nvSpPr>
        <p:spPr/>
        <p:txBody>
          <a:bodyPr/>
          <a:lstStyle/>
          <a:p>
            <a:fld id="{D00B8699-042E-8641-BDF0-F72DF0AA4012}" type="slidenum">
              <a:rPr lang="en-GB" smtClean="0"/>
              <a:pPr/>
              <a:t>56</a:t>
            </a:fld>
            <a:endParaRPr lang="en-GB" dirty="0"/>
          </a:p>
        </p:txBody>
      </p:sp>
      <p:sp>
        <p:nvSpPr>
          <p:cNvPr id="4" name="Titel 3"/>
          <p:cNvSpPr>
            <a:spLocks noGrp="1"/>
          </p:cNvSpPr>
          <p:nvPr>
            <p:ph type="title"/>
          </p:nvPr>
        </p:nvSpPr>
        <p:spPr/>
        <p:txBody>
          <a:bodyPr/>
          <a:lstStyle/>
          <a:p>
            <a:r>
              <a:rPr lang="de-CH" dirty="0"/>
              <a:t>Rechtsmittel</a:t>
            </a:r>
            <a:br>
              <a:rPr lang="de-CH" dirty="0"/>
            </a:br>
            <a:r>
              <a:rPr lang="de-CH" dirty="0"/>
              <a:t>2. Revision</a:t>
            </a:r>
          </a:p>
        </p:txBody>
      </p:sp>
    </p:spTree>
    <p:extLst>
      <p:ext uri="{BB962C8B-B14F-4D97-AF65-F5344CB8AC3E}">
        <p14:creationId xmlns:p14="http://schemas.microsoft.com/office/powerpoint/2010/main" val="37825048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Sachverhalt 1</a:t>
            </a:r>
            <a:endParaRPr lang="de-CH" b="1" dirty="0">
              <a:solidFill>
                <a:srgbClr val="0C1C43"/>
              </a:solidFill>
            </a:endParaRPr>
          </a:p>
          <a:p>
            <a:r>
              <a:rPr lang="de-CH" dirty="0" smtClean="0"/>
              <a:t>Alex </a:t>
            </a:r>
            <a:r>
              <a:rPr lang="de-CH" dirty="0" err="1"/>
              <a:t>Rüdisholf</a:t>
            </a:r>
            <a:r>
              <a:rPr lang="de-CH" dirty="0"/>
              <a:t> findet im Jahre 2018 beim Aufräumen zusätzliche Belege für </a:t>
            </a:r>
            <a:r>
              <a:rPr lang="de-CH" dirty="0" smtClean="0"/>
              <a:t>Unterhaltslosten </a:t>
            </a:r>
            <a:r>
              <a:rPr lang="de-CH" dirty="0"/>
              <a:t>an seinem Haus im Jahre 2015, die er steuerlich nicht geltend gemacht hat. Die Veranlagung für das Steuerjahr 2015 ist bereits rechtskräftig. </a:t>
            </a:r>
            <a:endParaRPr lang="de-CH" dirty="0" smtClean="0"/>
          </a:p>
          <a:p>
            <a:endParaRPr lang="de-CH" dirty="0"/>
          </a:p>
          <a:p>
            <a:pPr lvl="1"/>
            <a:r>
              <a:rPr lang="de-CH" dirty="0"/>
              <a:t>Wird er mit einem Revisionsbegehren durchdringen?</a:t>
            </a:r>
          </a:p>
          <a:p>
            <a:endParaRPr lang="de-CH" dirty="0"/>
          </a:p>
        </p:txBody>
      </p:sp>
      <p:sp>
        <p:nvSpPr>
          <p:cNvPr id="3" name="Titel 2"/>
          <p:cNvSpPr>
            <a:spLocks noGrp="1"/>
          </p:cNvSpPr>
          <p:nvPr>
            <p:ph type="title"/>
          </p:nvPr>
        </p:nvSpPr>
        <p:spPr>
          <a:xfrm>
            <a:off x="287338" y="876300"/>
            <a:ext cx="8569325" cy="971550"/>
          </a:xfrm>
        </p:spPr>
        <p:txBody>
          <a:bodyPr/>
          <a:lstStyle/>
          <a:p>
            <a:r>
              <a:rPr lang="de-CH" dirty="0"/>
              <a:t>Rechtsmittel</a:t>
            </a:r>
            <a:br>
              <a:rPr lang="de-CH" dirty="0"/>
            </a:br>
            <a:r>
              <a:rPr lang="de-CH" dirty="0"/>
              <a:t>2. Revision</a:t>
            </a:r>
          </a:p>
        </p:txBody>
      </p:sp>
      <p:sp>
        <p:nvSpPr>
          <p:cNvPr id="4" name="Foliennummernplatzhalter 3"/>
          <p:cNvSpPr>
            <a:spLocks noGrp="1"/>
          </p:cNvSpPr>
          <p:nvPr>
            <p:ph type="sldNum" sz="quarter" idx="4"/>
          </p:nvPr>
        </p:nvSpPr>
        <p:spPr/>
        <p:txBody>
          <a:bodyPr/>
          <a:lstStyle/>
          <a:p>
            <a:fld id="{D00B8699-042E-8641-BDF0-F72DF0AA4012}" type="slidenum">
              <a:rPr lang="en-GB" smtClean="0"/>
              <a:pPr/>
              <a:t>57</a:t>
            </a:fld>
            <a:endParaRPr lang="en-GB" dirty="0"/>
          </a:p>
        </p:txBody>
      </p:sp>
    </p:spTree>
    <p:extLst>
      <p:ext uri="{BB962C8B-B14F-4D97-AF65-F5344CB8AC3E}">
        <p14:creationId xmlns:p14="http://schemas.microsoft.com/office/powerpoint/2010/main" val="38383653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Lösung 1</a:t>
            </a:r>
            <a:endParaRPr lang="de-CH" b="1" dirty="0">
              <a:solidFill>
                <a:srgbClr val="0C1C43"/>
              </a:solidFill>
            </a:endParaRPr>
          </a:p>
          <a:p>
            <a:pPr marL="285750" indent="-285750">
              <a:buFont typeface="Wingdings" panose="05000000000000000000" pitchFamily="2" charset="2"/>
              <a:buChar char="Ø"/>
            </a:pPr>
            <a:r>
              <a:rPr lang="de-CH" dirty="0" smtClean="0"/>
              <a:t>Das </a:t>
            </a:r>
            <a:r>
              <a:rPr lang="de-CH" dirty="0"/>
              <a:t>Gesuch </a:t>
            </a:r>
            <a:r>
              <a:rPr lang="de-CH" dirty="0" smtClean="0"/>
              <a:t>von Herrn </a:t>
            </a:r>
            <a:r>
              <a:rPr lang="de-CH" dirty="0" err="1"/>
              <a:t>Rüdisühli</a:t>
            </a:r>
            <a:r>
              <a:rPr lang="de-CH" dirty="0"/>
              <a:t> </a:t>
            </a:r>
            <a:r>
              <a:rPr lang="de-CH" dirty="0" smtClean="0"/>
              <a:t>ist </a:t>
            </a:r>
            <a:r>
              <a:rPr lang="de-CH" dirty="0"/>
              <a:t>aussichtlos, weil der verpasste Abzug seiner mangelnden Sorgfalt zuzuschreiben ist.</a:t>
            </a:r>
          </a:p>
          <a:p>
            <a:endParaRPr lang="de-CH" dirty="0"/>
          </a:p>
        </p:txBody>
      </p:sp>
      <p:sp>
        <p:nvSpPr>
          <p:cNvPr id="3" name="Titel 2"/>
          <p:cNvSpPr>
            <a:spLocks noGrp="1"/>
          </p:cNvSpPr>
          <p:nvPr>
            <p:ph type="title"/>
          </p:nvPr>
        </p:nvSpPr>
        <p:spPr>
          <a:xfrm>
            <a:off x="287338" y="876300"/>
            <a:ext cx="8569325" cy="971550"/>
          </a:xfrm>
        </p:spPr>
        <p:txBody>
          <a:bodyPr/>
          <a:lstStyle/>
          <a:p>
            <a:r>
              <a:rPr lang="de-CH" dirty="0"/>
              <a:t>Rechtsmittel</a:t>
            </a:r>
            <a:br>
              <a:rPr lang="de-CH" dirty="0"/>
            </a:br>
            <a:r>
              <a:rPr lang="de-CH" dirty="0"/>
              <a:t>2. Revision</a:t>
            </a:r>
          </a:p>
        </p:txBody>
      </p:sp>
      <p:sp>
        <p:nvSpPr>
          <p:cNvPr id="4" name="Foliennummernplatzhalter 3"/>
          <p:cNvSpPr>
            <a:spLocks noGrp="1"/>
          </p:cNvSpPr>
          <p:nvPr>
            <p:ph type="sldNum" sz="quarter" idx="4"/>
          </p:nvPr>
        </p:nvSpPr>
        <p:spPr/>
        <p:txBody>
          <a:bodyPr/>
          <a:lstStyle/>
          <a:p>
            <a:fld id="{D00B8699-042E-8641-BDF0-F72DF0AA4012}" type="slidenum">
              <a:rPr lang="en-GB" smtClean="0"/>
              <a:pPr/>
              <a:t>58</a:t>
            </a:fld>
            <a:endParaRPr lang="en-GB" dirty="0"/>
          </a:p>
        </p:txBody>
      </p:sp>
    </p:spTree>
    <p:extLst>
      <p:ext uri="{BB962C8B-B14F-4D97-AF65-F5344CB8AC3E}">
        <p14:creationId xmlns:p14="http://schemas.microsoft.com/office/powerpoint/2010/main" val="31552227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Sachverhalt 2</a:t>
            </a:r>
            <a:endParaRPr lang="de-CH" b="1" dirty="0">
              <a:solidFill>
                <a:srgbClr val="0C1C43"/>
              </a:solidFill>
            </a:endParaRPr>
          </a:p>
          <a:p>
            <a:r>
              <a:rPr lang="de-CH" dirty="0" smtClean="0"/>
              <a:t>Die </a:t>
            </a:r>
            <a:r>
              <a:rPr lang="de-CH" dirty="0"/>
              <a:t>Steuerbehörde berücksichtigt bei Veranlagung eines Grundstücksgewinns den Haltedauerabzug nicht, obwohl er von John Pech in der </a:t>
            </a:r>
            <a:r>
              <a:rPr lang="de-CH" dirty="0" smtClean="0"/>
              <a:t>Grundstückgewinnsteuer-erklärung geltend gemacht </a:t>
            </a:r>
            <a:r>
              <a:rPr lang="de-CH" dirty="0"/>
              <a:t>wurde. Die Grundstückgewinnsteuerveranlagung erwächst in Rechtskraft, da Pech den Fehler vorerst nicht bemerkt. </a:t>
            </a:r>
            <a:endParaRPr lang="de-CH" dirty="0" smtClean="0"/>
          </a:p>
          <a:p>
            <a:r>
              <a:rPr lang="de-CH" dirty="0" smtClean="0"/>
              <a:t>Nach </a:t>
            </a:r>
            <a:r>
              <a:rPr lang="de-CH" dirty="0"/>
              <a:t>Ablauf der </a:t>
            </a:r>
            <a:r>
              <a:rPr lang="de-CH" dirty="0" err="1"/>
              <a:t>Einsprachefrist</a:t>
            </a:r>
            <a:r>
              <a:rPr lang="de-CH" dirty="0"/>
              <a:t> bemerkt Pech den Fehler. Er leitet ein </a:t>
            </a:r>
            <a:r>
              <a:rPr lang="de-CH" dirty="0" smtClean="0"/>
              <a:t>Revisions-verfahren </a:t>
            </a:r>
            <a:r>
              <a:rPr lang="de-CH" dirty="0"/>
              <a:t>ein mit der Begründung, dass die Steuerbehörde aktenkundige, erhebliche Tatsachen nicht berücksichtigt habe. </a:t>
            </a:r>
            <a:endParaRPr lang="de-CH" dirty="0" smtClean="0"/>
          </a:p>
          <a:p>
            <a:pPr marL="285750" indent="-285750">
              <a:buFont typeface="Arial" panose="020B0604020202020204" pitchFamily="34" charset="0"/>
              <a:buChar char="•"/>
            </a:pPr>
            <a:r>
              <a:rPr lang="de-CH" dirty="0" smtClean="0"/>
              <a:t>Wird </a:t>
            </a:r>
            <a:r>
              <a:rPr lang="de-CH" dirty="0"/>
              <a:t>die Behörde auf das Revisionsbegehren gutheissen?</a:t>
            </a:r>
          </a:p>
          <a:p>
            <a:endParaRPr lang="de-CH" dirty="0"/>
          </a:p>
        </p:txBody>
      </p:sp>
      <p:sp>
        <p:nvSpPr>
          <p:cNvPr id="3" name="Titel 2"/>
          <p:cNvSpPr>
            <a:spLocks noGrp="1"/>
          </p:cNvSpPr>
          <p:nvPr>
            <p:ph type="title"/>
          </p:nvPr>
        </p:nvSpPr>
        <p:spPr>
          <a:xfrm>
            <a:off x="287338" y="876300"/>
            <a:ext cx="8569325" cy="971550"/>
          </a:xfrm>
        </p:spPr>
        <p:txBody>
          <a:bodyPr/>
          <a:lstStyle/>
          <a:p>
            <a:r>
              <a:rPr lang="de-CH" dirty="0"/>
              <a:t>Rechtsmittel</a:t>
            </a:r>
            <a:br>
              <a:rPr lang="de-CH" dirty="0"/>
            </a:br>
            <a:r>
              <a:rPr lang="de-CH" dirty="0"/>
              <a:t>2. Revision</a:t>
            </a:r>
          </a:p>
        </p:txBody>
      </p:sp>
      <p:sp>
        <p:nvSpPr>
          <p:cNvPr id="4" name="Foliennummernplatzhalter 3"/>
          <p:cNvSpPr>
            <a:spLocks noGrp="1"/>
          </p:cNvSpPr>
          <p:nvPr>
            <p:ph type="sldNum" sz="quarter" idx="4"/>
          </p:nvPr>
        </p:nvSpPr>
        <p:spPr/>
        <p:txBody>
          <a:bodyPr/>
          <a:lstStyle/>
          <a:p>
            <a:fld id="{D00B8699-042E-8641-BDF0-F72DF0AA4012}" type="slidenum">
              <a:rPr lang="en-GB" smtClean="0"/>
              <a:pPr/>
              <a:t>59</a:t>
            </a:fld>
            <a:endParaRPr lang="en-GB" dirty="0"/>
          </a:p>
        </p:txBody>
      </p:sp>
    </p:spTree>
    <p:extLst>
      <p:ext uri="{BB962C8B-B14F-4D97-AF65-F5344CB8AC3E}">
        <p14:creationId xmlns:p14="http://schemas.microsoft.com/office/powerpoint/2010/main" val="4052685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Zuständigkeit </a:t>
            </a:r>
            <a:r>
              <a:rPr lang="de-CH" b="1" dirty="0">
                <a:solidFill>
                  <a:srgbClr val="0C1C43"/>
                </a:solidFill>
              </a:rPr>
              <a:t>bei </a:t>
            </a:r>
            <a:r>
              <a:rPr lang="de-CH" b="1" dirty="0" smtClean="0">
                <a:solidFill>
                  <a:srgbClr val="0C1C43"/>
                </a:solidFill>
              </a:rPr>
              <a:t>ESTV</a:t>
            </a:r>
          </a:p>
          <a:p>
            <a:pPr marL="285750" indent="-285750">
              <a:buFont typeface="Arial" panose="020B0604020202020204" pitchFamily="34" charset="0"/>
              <a:buChar char="•"/>
            </a:pPr>
            <a:r>
              <a:rPr lang="de-DE" dirty="0"/>
              <a:t>Gilt für </a:t>
            </a:r>
            <a:r>
              <a:rPr lang="de-DE" dirty="0" smtClean="0"/>
              <a:t>Mehrwert- und Verrechnungssteuer, </a:t>
            </a:r>
            <a:r>
              <a:rPr lang="de-DE" dirty="0"/>
              <a:t>Stempel- und </a:t>
            </a:r>
            <a:r>
              <a:rPr lang="de-DE" dirty="0" smtClean="0"/>
              <a:t>Umsatzabgaben</a:t>
            </a:r>
            <a:endParaRPr lang="de-CH" dirty="0"/>
          </a:p>
          <a:p>
            <a:pPr marL="554400" lvl="1" indent="-285750">
              <a:spcBef>
                <a:spcPts val="24"/>
              </a:spcBef>
              <a:buFont typeface="Symbol" panose="05050102010706020507" pitchFamily="18" charset="2"/>
              <a:buChar char="-"/>
            </a:pPr>
            <a:r>
              <a:rPr lang="de-CH" sz="1400" dirty="0"/>
              <a:t>Einsprache bei ESTV </a:t>
            </a:r>
          </a:p>
          <a:p>
            <a:pPr marL="554400" lvl="1" indent="-285750">
              <a:spcBef>
                <a:spcPts val="24"/>
              </a:spcBef>
              <a:buFont typeface="Symbol" panose="05050102010706020507" pitchFamily="18" charset="2"/>
              <a:buChar char="-"/>
            </a:pPr>
            <a:r>
              <a:rPr lang="de-CH" sz="1400" dirty="0">
                <a:solidFill>
                  <a:schemeClr val="accent6">
                    <a:lumMod val="50000"/>
                  </a:schemeClr>
                </a:solidFill>
                <a:ea typeface="+mn-ea"/>
              </a:rPr>
              <a:t>Beschwerde ans Bundesverwaltungsgericht</a:t>
            </a:r>
          </a:p>
          <a:p>
            <a:pPr marL="554400" lvl="1" indent="-285750">
              <a:spcBef>
                <a:spcPts val="24"/>
              </a:spcBef>
              <a:buFont typeface="Symbol" panose="05050102010706020507" pitchFamily="18" charset="2"/>
              <a:buChar char="-"/>
            </a:pPr>
            <a:r>
              <a:rPr lang="de-CH" sz="1400" dirty="0">
                <a:solidFill>
                  <a:schemeClr val="accent6">
                    <a:lumMod val="50000"/>
                  </a:schemeClr>
                </a:solidFill>
                <a:ea typeface="+mn-ea"/>
              </a:rPr>
              <a:t>Beschwerde ans Bundesgericht</a:t>
            </a:r>
          </a:p>
          <a:p>
            <a:pPr marL="285750" indent="-285750">
              <a:buFont typeface="Arial" panose="020B0604020202020204" pitchFamily="34" charset="0"/>
              <a:buChar char="•"/>
            </a:pPr>
            <a:r>
              <a:rPr lang="de-CH" dirty="0"/>
              <a:t>Im Gegensatz zu den kantonal veranlagten Steuern bestehen hier immer </a:t>
            </a:r>
            <a:r>
              <a:rPr lang="de-CH" b="1" dirty="0"/>
              <a:t>nur zwei gerichtliche Instanzen.</a:t>
            </a:r>
          </a:p>
          <a:p>
            <a:pPr marL="285750" indent="-285750">
              <a:buFont typeface="Arial" panose="020B0604020202020204" pitchFamily="34" charset="0"/>
              <a:buChar char="•"/>
            </a:pPr>
            <a:endParaRPr lang="de-CH" dirty="0"/>
          </a:p>
          <a:p>
            <a:endParaRPr lang="de-CH" b="1" dirty="0"/>
          </a:p>
          <a:p>
            <a:pPr marL="355600" indent="-358775">
              <a:buFont typeface="Arial" panose="020B0604020202020204" pitchFamily="34" charset="0"/>
              <a:buChar char="•"/>
            </a:pPr>
            <a:endParaRPr lang="de-CH" b="1" dirty="0"/>
          </a:p>
          <a:p>
            <a:pPr marL="268288" lvl="1" indent="0">
              <a:buNone/>
            </a:pPr>
            <a:endParaRPr lang="de-CH" sz="1400" dirty="0"/>
          </a:p>
          <a:p>
            <a:pPr marL="355600" indent="-358775">
              <a:buFont typeface="Arial" panose="020B0604020202020204" pitchFamily="34" charset="0"/>
              <a:buChar char="•"/>
            </a:pPr>
            <a:endParaRPr lang="de-CH" dirty="0"/>
          </a:p>
          <a:p>
            <a:endParaRPr lang="de-CH" dirty="0"/>
          </a:p>
          <a:p>
            <a:endParaRPr lang="de-CH" b="1" dirty="0">
              <a:solidFill>
                <a:srgbClr val="0C1C43"/>
              </a:solidFill>
            </a:endParaRPr>
          </a:p>
        </p:txBody>
      </p:sp>
      <p:sp>
        <p:nvSpPr>
          <p:cNvPr id="3" name="Titel 2"/>
          <p:cNvSpPr>
            <a:spLocks noGrp="1"/>
          </p:cNvSpPr>
          <p:nvPr>
            <p:ph type="title"/>
          </p:nvPr>
        </p:nvSpPr>
        <p:spPr>
          <a:xfrm>
            <a:off x="287338" y="876300"/>
            <a:ext cx="8569325" cy="971550"/>
          </a:xfrm>
        </p:spPr>
        <p:txBody>
          <a:bodyPr/>
          <a:lstStyle/>
          <a:p>
            <a:r>
              <a:rPr lang="de-DE" dirty="0" smtClean="0"/>
              <a:t>Rechtsmittel</a:t>
            </a:r>
            <a:r>
              <a:rPr lang="de-DE" dirty="0"/>
              <a:t/>
            </a:r>
            <a:br>
              <a:rPr lang="de-DE" dirty="0"/>
            </a:br>
            <a:r>
              <a:rPr lang="de-DE" dirty="0"/>
              <a:t>1. Instanzenzug</a:t>
            </a: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6</a:t>
            </a:fld>
            <a:endParaRPr lang="en-GB" dirty="0"/>
          </a:p>
        </p:txBody>
      </p:sp>
    </p:spTree>
    <p:extLst>
      <p:ext uri="{BB962C8B-B14F-4D97-AF65-F5344CB8AC3E}">
        <p14:creationId xmlns:p14="http://schemas.microsoft.com/office/powerpoint/2010/main" val="19007204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Lösung 2</a:t>
            </a:r>
          </a:p>
          <a:p>
            <a:pPr marL="285750" indent="-285750">
              <a:buFont typeface="Wingdings" panose="05000000000000000000" pitchFamily="2" charset="2"/>
              <a:buChar char="Ø"/>
            </a:pPr>
            <a:r>
              <a:rPr lang="de-CH" dirty="0" smtClean="0"/>
              <a:t>Das Revisionsbegehren wird von der Behörde abgewiesen, da Pech den Fehler bei zumutbarer Sorgfalt mittels Einsprache ohne Weiteres hätte rügen können.</a:t>
            </a:r>
          </a:p>
          <a:p>
            <a:pPr marL="285750" indent="-285750">
              <a:buFont typeface="Wingdings" panose="05000000000000000000" pitchFamily="2" charset="2"/>
              <a:buChar char="Ø"/>
            </a:pPr>
            <a:r>
              <a:rPr lang="de-CH" dirty="0" smtClean="0"/>
              <a:t>Allenfalls könnte geprüft werden, ob ein Kanzleifehler vorliegt.</a:t>
            </a:r>
          </a:p>
          <a:p>
            <a:endParaRPr lang="de-CH" dirty="0"/>
          </a:p>
        </p:txBody>
      </p:sp>
      <p:sp>
        <p:nvSpPr>
          <p:cNvPr id="3" name="Titel 2"/>
          <p:cNvSpPr>
            <a:spLocks noGrp="1"/>
          </p:cNvSpPr>
          <p:nvPr>
            <p:ph type="title"/>
          </p:nvPr>
        </p:nvSpPr>
        <p:spPr>
          <a:xfrm>
            <a:off x="287338" y="876300"/>
            <a:ext cx="8569325" cy="971550"/>
          </a:xfrm>
        </p:spPr>
        <p:txBody>
          <a:bodyPr/>
          <a:lstStyle/>
          <a:p>
            <a:r>
              <a:rPr lang="de-CH" dirty="0"/>
              <a:t>Rechtsmittel</a:t>
            </a:r>
            <a:br>
              <a:rPr lang="de-CH" dirty="0"/>
            </a:br>
            <a:r>
              <a:rPr lang="de-CH" dirty="0"/>
              <a:t>2. Revision</a:t>
            </a:r>
          </a:p>
        </p:txBody>
      </p:sp>
      <p:sp>
        <p:nvSpPr>
          <p:cNvPr id="4" name="Foliennummernplatzhalter 3"/>
          <p:cNvSpPr>
            <a:spLocks noGrp="1"/>
          </p:cNvSpPr>
          <p:nvPr>
            <p:ph type="sldNum" sz="quarter" idx="4"/>
          </p:nvPr>
        </p:nvSpPr>
        <p:spPr/>
        <p:txBody>
          <a:bodyPr/>
          <a:lstStyle/>
          <a:p>
            <a:fld id="{D00B8699-042E-8641-BDF0-F72DF0AA4012}" type="slidenum">
              <a:rPr lang="en-GB" smtClean="0"/>
              <a:pPr/>
              <a:t>60</a:t>
            </a:fld>
            <a:endParaRPr lang="en-GB" dirty="0"/>
          </a:p>
        </p:txBody>
      </p:sp>
    </p:spTree>
    <p:extLst>
      <p:ext uri="{BB962C8B-B14F-4D97-AF65-F5344CB8AC3E}">
        <p14:creationId xmlns:p14="http://schemas.microsoft.com/office/powerpoint/2010/main" val="40879247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Sachverhalt 3</a:t>
            </a:r>
          </a:p>
          <a:p>
            <a:r>
              <a:rPr lang="de-CH" dirty="0"/>
              <a:t>Kurt Reich konnte als Alleinerbe seines Onkels Felix CHF 1 Mio. erben. Auf diesem Betrag hat </a:t>
            </a:r>
            <a:r>
              <a:rPr lang="de-CH" dirty="0" smtClean="0"/>
              <a:t>Herr Reich </a:t>
            </a:r>
            <a:r>
              <a:rPr lang="de-CH" dirty="0"/>
              <a:t>auch die Erbschaftssteuer bezahlt. Nachträglich stellt sich heraus, dass Reich einem bisher nicht bekannten Gläubiger des </a:t>
            </a:r>
            <a:r>
              <a:rPr lang="de-CH" dirty="0" smtClean="0"/>
              <a:t>Onkels noch </a:t>
            </a:r>
            <a:r>
              <a:rPr lang="de-CH" dirty="0"/>
              <a:t>ein Darlehen von CHF 100’000 </a:t>
            </a:r>
            <a:r>
              <a:rPr lang="de-CH" dirty="0" smtClean="0"/>
              <a:t>zurückzahlen muss (Nachlassschuld). </a:t>
            </a:r>
          </a:p>
          <a:p>
            <a:endParaRPr lang="de-CH" dirty="0"/>
          </a:p>
          <a:p>
            <a:pPr marL="285750" indent="-285750">
              <a:buFont typeface="Arial" panose="020B0604020202020204" pitchFamily="34" charset="0"/>
              <a:buChar char="•"/>
            </a:pPr>
            <a:r>
              <a:rPr lang="de-CH" dirty="0" smtClean="0"/>
              <a:t>Handelt </a:t>
            </a:r>
            <a:r>
              <a:rPr lang="de-CH" dirty="0"/>
              <a:t>es sich hier um </a:t>
            </a:r>
            <a:r>
              <a:rPr lang="de-CH" dirty="0" smtClean="0"/>
              <a:t>einen </a:t>
            </a:r>
            <a:r>
              <a:rPr lang="de-CH" dirty="0"/>
              <a:t>Revisionsgrund im Sinne des Gesetzes?</a:t>
            </a:r>
          </a:p>
          <a:p>
            <a:endParaRPr lang="de-CH" dirty="0"/>
          </a:p>
        </p:txBody>
      </p:sp>
      <p:sp>
        <p:nvSpPr>
          <p:cNvPr id="3" name="Titel 2"/>
          <p:cNvSpPr>
            <a:spLocks noGrp="1"/>
          </p:cNvSpPr>
          <p:nvPr>
            <p:ph type="title"/>
          </p:nvPr>
        </p:nvSpPr>
        <p:spPr>
          <a:xfrm>
            <a:off x="287338" y="876300"/>
            <a:ext cx="8569325" cy="971550"/>
          </a:xfrm>
        </p:spPr>
        <p:txBody>
          <a:bodyPr/>
          <a:lstStyle/>
          <a:p>
            <a:r>
              <a:rPr lang="de-CH" dirty="0"/>
              <a:t>Rechtsmittel</a:t>
            </a:r>
            <a:br>
              <a:rPr lang="de-CH" dirty="0"/>
            </a:br>
            <a:r>
              <a:rPr lang="de-CH" dirty="0"/>
              <a:t>2. Revision</a:t>
            </a:r>
          </a:p>
        </p:txBody>
      </p:sp>
      <p:sp>
        <p:nvSpPr>
          <p:cNvPr id="4" name="Foliennummernplatzhalter 3"/>
          <p:cNvSpPr>
            <a:spLocks noGrp="1"/>
          </p:cNvSpPr>
          <p:nvPr>
            <p:ph type="sldNum" sz="quarter" idx="4"/>
          </p:nvPr>
        </p:nvSpPr>
        <p:spPr/>
        <p:txBody>
          <a:bodyPr/>
          <a:lstStyle/>
          <a:p>
            <a:fld id="{D00B8699-042E-8641-BDF0-F72DF0AA4012}" type="slidenum">
              <a:rPr lang="en-GB" smtClean="0"/>
              <a:pPr/>
              <a:t>61</a:t>
            </a:fld>
            <a:endParaRPr lang="en-GB" dirty="0"/>
          </a:p>
        </p:txBody>
      </p:sp>
    </p:spTree>
    <p:extLst>
      <p:ext uri="{BB962C8B-B14F-4D97-AF65-F5344CB8AC3E}">
        <p14:creationId xmlns:p14="http://schemas.microsoft.com/office/powerpoint/2010/main" val="13842645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Lösung 3</a:t>
            </a:r>
          </a:p>
          <a:p>
            <a:pPr marL="285750" indent="-285750">
              <a:buFont typeface="Wingdings" panose="05000000000000000000" pitchFamily="2" charset="2"/>
              <a:buChar char="Ø"/>
            </a:pPr>
            <a:r>
              <a:rPr lang="de-CH" dirty="0"/>
              <a:t>In diesem Fall sind die Voraussetzungen für eine Revision der Erbschaftsteuer-veranlagung aufgrund einer neuen Tatsache </a:t>
            </a:r>
            <a:r>
              <a:rPr lang="de-CH" dirty="0" smtClean="0"/>
              <a:t>erfüllt. Der </a:t>
            </a:r>
            <a:r>
              <a:rPr lang="de-CH" dirty="0"/>
              <a:t>Revisionsgrund konnte überdies mangels Kenntnis </a:t>
            </a:r>
            <a:r>
              <a:rPr lang="de-CH" dirty="0" smtClean="0"/>
              <a:t>nicht </a:t>
            </a:r>
            <a:r>
              <a:rPr lang="de-CH" dirty="0"/>
              <a:t>mit einer Einsprache gerügt </a:t>
            </a:r>
            <a:r>
              <a:rPr lang="de-CH" dirty="0" smtClean="0"/>
              <a:t>werden, hat aber im Zeitpunkt des Entscheids bereits bestanden.</a:t>
            </a:r>
            <a:endParaRPr lang="de-CH" dirty="0"/>
          </a:p>
          <a:p>
            <a:endParaRPr lang="de-CH" dirty="0"/>
          </a:p>
        </p:txBody>
      </p:sp>
      <p:sp>
        <p:nvSpPr>
          <p:cNvPr id="3" name="Titel 2"/>
          <p:cNvSpPr>
            <a:spLocks noGrp="1"/>
          </p:cNvSpPr>
          <p:nvPr>
            <p:ph type="title"/>
          </p:nvPr>
        </p:nvSpPr>
        <p:spPr>
          <a:xfrm>
            <a:off x="287338" y="876300"/>
            <a:ext cx="8569325" cy="971550"/>
          </a:xfrm>
        </p:spPr>
        <p:txBody>
          <a:bodyPr/>
          <a:lstStyle/>
          <a:p>
            <a:r>
              <a:rPr lang="de-CH" dirty="0"/>
              <a:t>Rechtsmittel</a:t>
            </a:r>
            <a:br>
              <a:rPr lang="de-CH" dirty="0"/>
            </a:br>
            <a:r>
              <a:rPr lang="de-CH" dirty="0"/>
              <a:t>2. Revision</a:t>
            </a:r>
          </a:p>
        </p:txBody>
      </p:sp>
      <p:sp>
        <p:nvSpPr>
          <p:cNvPr id="4" name="Foliennummernplatzhalter 3"/>
          <p:cNvSpPr>
            <a:spLocks noGrp="1"/>
          </p:cNvSpPr>
          <p:nvPr>
            <p:ph type="sldNum" sz="quarter" idx="4"/>
          </p:nvPr>
        </p:nvSpPr>
        <p:spPr/>
        <p:txBody>
          <a:bodyPr/>
          <a:lstStyle/>
          <a:p>
            <a:fld id="{D00B8699-042E-8641-BDF0-F72DF0AA4012}" type="slidenum">
              <a:rPr lang="en-GB" smtClean="0"/>
              <a:pPr/>
              <a:t>62</a:t>
            </a:fld>
            <a:endParaRPr lang="en-GB" dirty="0"/>
          </a:p>
        </p:txBody>
      </p:sp>
    </p:spTree>
    <p:extLst>
      <p:ext uri="{BB962C8B-B14F-4D97-AF65-F5344CB8AC3E}">
        <p14:creationId xmlns:p14="http://schemas.microsoft.com/office/powerpoint/2010/main" val="23579884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285750" indent="-285750">
              <a:buFont typeface="Arial" panose="020B0604020202020204" pitchFamily="34" charset="0"/>
              <a:buChar char="•"/>
            </a:pPr>
            <a:r>
              <a:rPr lang="de-CH" dirty="0">
                <a:solidFill>
                  <a:schemeClr val="accent6">
                    <a:lumMod val="50000"/>
                  </a:schemeClr>
                </a:solidFill>
              </a:rPr>
              <a:t>127 Abs. 3 </a:t>
            </a:r>
            <a:r>
              <a:rPr lang="de-CH" dirty="0" smtClean="0">
                <a:solidFill>
                  <a:schemeClr val="accent6">
                    <a:lumMod val="50000"/>
                  </a:schemeClr>
                </a:solidFill>
              </a:rPr>
              <a:t>BV verbietet die </a:t>
            </a:r>
            <a:r>
              <a:rPr lang="de-CH" dirty="0">
                <a:solidFill>
                  <a:schemeClr val="accent6">
                    <a:lumMod val="50000"/>
                  </a:schemeClr>
                </a:solidFill>
              </a:rPr>
              <a:t>interkantonale </a:t>
            </a:r>
            <a:r>
              <a:rPr lang="de-CH" dirty="0" smtClean="0">
                <a:solidFill>
                  <a:schemeClr val="accent6">
                    <a:lumMod val="50000"/>
                  </a:schemeClr>
                </a:solidFill>
              </a:rPr>
              <a:t>Doppelbesteuerung.</a:t>
            </a:r>
            <a:endParaRPr lang="de-CH" dirty="0">
              <a:solidFill>
                <a:schemeClr val="accent6">
                  <a:lumMod val="50000"/>
                </a:schemeClr>
              </a:solidFill>
            </a:endParaRPr>
          </a:p>
          <a:p>
            <a:pPr marL="285750" indent="-285750">
              <a:buFont typeface="Arial" panose="020B0604020202020204" pitchFamily="34" charset="0"/>
              <a:buChar char="•"/>
            </a:pPr>
            <a:r>
              <a:rPr lang="de-CH" dirty="0">
                <a:solidFill>
                  <a:schemeClr val="accent6">
                    <a:lumMod val="50000"/>
                  </a:schemeClr>
                </a:solidFill>
              </a:rPr>
              <a:t>Die Umsetzung </a:t>
            </a:r>
            <a:r>
              <a:rPr lang="de-CH" dirty="0" smtClean="0">
                <a:solidFill>
                  <a:schemeClr val="accent6">
                    <a:lumMod val="50000"/>
                  </a:schemeClr>
                </a:solidFill>
              </a:rPr>
              <a:t>dieses Verbots </a:t>
            </a:r>
            <a:r>
              <a:rPr lang="de-CH" dirty="0">
                <a:solidFill>
                  <a:schemeClr val="accent6">
                    <a:lumMod val="50000"/>
                  </a:schemeClr>
                </a:solidFill>
              </a:rPr>
              <a:t>wird durch die bundesgerichtliche </a:t>
            </a:r>
            <a:r>
              <a:rPr lang="de-CH" dirty="0" smtClean="0">
                <a:solidFill>
                  <a:schemeClr val="accent6">
                    <a:lumMod val="50000"/>
                  </a:schemeClr>
                </a:solidFill>
              </a:rPr>
              <a:t>Recht-</a:t>
            </a:r>
            <a:r>
              <a:rPr lang="de-CH" dirty="0" err="1" smtClean="0">
                <a:solidFill>
                  <a:schemeClr val="accent6">
                    <a:lumMod val="50000"/>
                  </a:schemeClr>
                </a:solidFill>
              </a:rPr>
              <a:t>sprechung</a:t>
            </a:r>
            <a:r>
              <a:rPr lang="de-CH" dirty="0" smtClean="0">
                <a:solidFill>
                  <a:schemeClr val="accent6">
                    <a:lumMod val="50000"/>
                  </a:schemeClr>
                </a:solidFill>
              </a:rPr>
              <a:t> </a:t>
            </a:r>
            <a:r>
              <a:rPr lang="de-CH" dirty="0">
                <a:solidFill>
                  <a:schemeClr val="accent6">
                    <a:lumMod val="50000"/>
                  </a:schemeClr>
                </a:solidFill>
              </a:rPr>
              <a:t>erreicht (keine </a:t>
            </a:r>
            <a:r>
              <a:rPr lang="de-CH" dirty="0" smtClean="0">
                <a:solidFill>
                  <a:schemeClr val="accent6">
                    <a:lumMod val="50000"/>
                  </a:schemeClr>
                </a:solidFill>
              </a:rPr>
              <a:t>weitergehende gesetzliche Normierung)</a:t>
            </a:r>
            <a:endParaRPr lang="de-CH" dirty="0">
              <a:solidFill>
                <a:schemeClr val="accent6">
                  <a:lumMod val="50000"/>
                </a:schemeClr>
              </a:solidFill>
            </a:endParaRPr>
          </a:p>
          <a:p>
            <a:pPr marL="285750" indent="-285750">
              <a:buFont typeface="Arial" panose="020B0604020202020204" pitchFamily="34" charset="0"/>
              <a:buChar char="•"/>
            </a:pPr>
            <a:r>
              <a:rPr lang="de-CH" dirty="0">
                <a:solidFill>
                  <a:schemeClr val="accent6">
                    <a:lumMod val="50000"/>
                  </a:schemeClr>
                </a:solidFill>
              </a:rPr>
              <a:t>Interkantonale Doppelbesteuerung liegt vor, wenn kumulativ:</a:t>
            </a:r>
          </a:p>
          <a:p>
            <a:pPr marL="554400" lvl="1" indent="-285750">
              <a:spcBef>
                <a:spcPts val="24"/>
              </a:spcBef>
              <a:buFont typeface="Symbol" panose="05050102010706020507" pitchFamily="18" charset="2"/>
              <a:buChar char="-"/>
            </a:pPr>
            <a:r>
              <a:rPr lang="de-CH" sz="1400" dirty="0">
                <a:solidFill>
                  <a:schemeClr val="accent6">
                    <a:lumMod val="50000"/>
                  </a:schemeClr>
                </a:solidFill>
                <a:ea typeface="+mn-ea"/>
              </a:rPr>
              <a:t>Der gleiche Tatbestand wird von mehreren Kantonen mit der gleichen oder einer ähnlichen Steuer erfasst.</a:t>
            </a:r>
          </a:p>
          <a:p>
            <a:pPr marL="554400" lvl="1" indent="-285750">
              <a:spcBef>
                <a:spcPts val="24"/>
              </a:spcBef>
              <a:buFont typeface="Symbol" panose="05050102010706020507" pitchFamily="18" charset="2"/>
              <a:buChar char="-"/>
            </a:pPr>
            <a:r>
              <a:rPr lang="de-CH" sz="1400" dirty="0">
                <a:solidFill>
                  <a:schemeClr val="accent6">
                    <a:lumMod val="50000"/>
                  </a:schemeClr>
                </a:solidFill>
                <a:ea typeface="+mn-ea"/>
              </a:rPr>
              <a:t>Betroffen sind das gleiche Steuersubjekt und Steuerobjekt und</a:t>
            </a:r>
          </a:p>
          <a:p>
            <a:pPr marL="554400" lvl="1" indent="-285750">
              <a:spcBef>
                <a:spcPts val="24"/>
              </a:spcBef>
              <a:buFont typeface="Symbol" panose="05050102010706020507" pitchFamily="18" charset="2"/>
              <a:buChar char="-"/>
            </a:pPr>
            <a:r>
              <a:rPr lang="de-CH" sz="1400" dirty="0">
                <a:solidFill>
                  <a:schemeClr val="accent6">
                    <a:lumMod val="50000"/>
                  </a:schemeClr>
                </a:solidFill>
                <a:ea typeface="+mn-ea"/>
              </a:rPr>
              <a:t>die gleiche Steuerperiode.</a:t>
            </a:r>
          </a:p>
          <a:p>
            <a:pPr marL="285750" indent="-285750">
              <a:buFont typeface="Arial" panose="020B0604020202020204" pitchFamily="34" charset="0"/>
              <a:buChar char="•"/>
            </a:pPr>
            <a:r>
              <a:rPr lang="de-CH" dirty="0">
                <a:solidFill>
                  <a:schemeClr val="accent6">
                    <a:lumMod val="50000"/>
                  </a:schemeClr>
                </a:solidFill>
              </a:rPr>
              <a:t>Die Verletzung des Verbots der interkantonalen Doppelbesteuerung kann gerichtlich angefochten werden, 127 Abs. 3 BV räumt ein verfassungsmässiges Individualrecht ein (BGE 131 I 409, E. 3.1.)</a:t>
            </a:r>
          </a:p>
          <a:p>
            <a:endParaRPr lang="de-CH" dirty="0"/>
          </a:p>
        </p:txBody>
      </p:sp>
      <p:sp>
        <p:nvSpPr>
          <p:cNvPr id="3" name="Titel 2"/>
          <p:cNvSpPr>
            <a:spLocks noGrp="1"/>
          </p:cNvSpPr>
          <p:nvPr>
            <p:ph type="title"/>
          </p:nvPr>
        </p:nvSpPr>
        <p:spPr>
          <a:xfrm>
            <a:off x="287338" y="876300"/>
            <a:ext cx="8569325" cy="971550"/>
          </a:xfrm>
        </p:spPr>
        <p:txBody>
          <a:bodyPr/>
          <a:lstStyle/>
          <a:p>
            <a:r>
              <a:rPr lang="de-DE" dirty="0"/>
              <a:t>Rechtsmittel</a:t>
            </a:r>
            <a:r>
              <a:rPr lang="de-CH" dirty="0"/>
              <a:t/>
            </a:r>
            <a:br>
              <a:rPr lang="de-CH" dirty="0"/>
            </a:br>
            <a:r>
              <a:rPr lang="de-CH" dirty="0" smtClean="0"/>
              <a:t>3. Interkantonale </a:t>
            </a:r>
            <a:r>
              <a:rPr lang="de-CH" dirty="0"/>
              <a:t>Doppelbesteuerung</a:t>
            </a:r>
          </a:p>
        </p:txBody>
      </p:sp>
      <p:sp>
        <p:nvSpPr>
          <p:cNvPr id="4" name="Foliennummernplatzhalter 3"/>
          <p:cNvSpPr>
            <a:spLocks noGrp="1"/>
          </p:cNvSpPr>
          <p:nvPr>
            <p:ph type="sldNum" sz="quarter" idx="4"/>
          </p:nvPr>
        </p:nvSpPr>
        <p:spPr/>
        <p:txBody>
          <a:bodyPr/>
          <a:lstStyle/>
          <a:p>
            <a:fld id="{D00B8699-042E-8641-BDF0-F72DF0AA4012}" type="slidenum">
              <a:rPr lang="en-GB" smtClean="0"/>
              <a:pPr/>
              <a:t>63</a:t>
            </a:fld>
            <a:endParaRPr lang="en-GB" dirty="0"/>
          </a:p>
        </p:txBody>
      </p:sp>
    </p:spTree>
    <p:extLst>
      <p:ext uri="{BB962C8B-B14F-4D97-AF65-F5344CB8AC3E}">
        <p14:creationId xmlns:p14="http://schemas.microsoft.com/office/powerpoint/2010/main" val="1362053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285750" indent="-285750">
              <a:buFont typeface="Arial" panose="020B0604020202020204" pitchFamily="34" charset="0"/>
              <a:buChar char="•"/>
            </a:pPr>
            <a:r>
              <a:rPr lang="de-CH" b="1" dirty="0"/>
              <a:t>Instanzenzug: </a:t>
            </a:r>
            <a:r>
              <a:rPr lang="de-CH" dirty="0"/>
              <a:t>Nur Entscheide </a:t>
            </a:r>
            <a:r>
              <a:rPr lang="de-CH" b="1" dirty="0"/>
              <a:t>letzter kantonaler Instanzen </a:t>
            </a:r>
            <a:r>
              <a:rPr lang="de-CH" dirty="0"/>
              <a:t>können vor Bundesgericht mit der Beschwerde in öffentlich-rechtlichen Angelegenheiten angefochten werden, d.h. im Falle einer interkantonalen Doppelbesteuerung kann nicht sofort beim Bundesgericht Beschwerde eingereicht werden, sondern der kantonale Gerichtsinstanzenzug ist zuerst zu durchlaufen (BGE 133 I 300, E. 2.3.)</a:t>
            </a:r>
          </a:p>
          <a:p>
            <a:pPr marL="285750" indent="-285750">
              <a:buFont typeface="Arial" panose="020B0604020202020204" pitchFamily="34" charset="0"/>
              <a:buChar char="•"/>
            </a:pPr>
            <a:r>
              <a:rPr lang="de-CH" dirty="0"/>
              <a:t>Der mehrfach Besteuerte </a:t>
            </a:r>
            <a:r>
              <a:rPr lang="de-CH" b="1" dirty="0"/>
              <a:t>muss nicht in jedem Kanton </a:t>
            </a:r>
            <a:r>
              <a:rPr lang="de-CH" dirty="0"/>
              <a:t>den Instanzenzug durchlaufen, sondern nur in einem. Mittels Beschwerde können auch die früher ergangenen Entscheide von anderen Kantonen angefochten werden, selbst wenn diese nicht </a:t>
            </a:r>
            <a:r>
              <a:rPr lang="de-CH" dirty="0" err="1"/>
              <a:t>letztinstanzlich</a:t>
            </a:r>
            <a:r>
              <a:rPr lang="de-CH" dirty="0"/>
              <a:t> sind (vgl. BGE 133 I 300, E. 2.4.). </a:t>
            </a:r>
          </a:p>
          <a:p>
            <a:endParaRPr lang="de-CH" dirty="0"/>
          </a:p>
          <a:p>
            <a:endParaRPr lang="de-CH" dirty="0"/>
          </a:p>
          <a:p>
            <a:endParaRPr lang="de-CH" dirty="0"/>
          </a:p>
          <a:p>
            <a:endParaRPr lang="de-CH" dirty="0"/>
          </a:p>
          <a:p>
            <a:endParaRPr lang="de-CH" dirty="0"/>
          </a:p>
          <a:p>
            <a:endParaRPr lang="de-CH" dirty="0"/>
          </a:p>
          <a:p>
            <a:endParaRPr lang="de-CH" dirty="0"/>
          </a:p>
        </p:txBody>
      </p:sp>
      <p:sp>
        <p:nvSpPr>
          <p:cNvPr id="3" name="Titel 2"/>
          <p:cNvSpPr>
            <a:spLocks noGrp="1"/>
          </p:cNvSpPr>
          <p:nvPr>
            <p:ph type="title"/>
          </p:nvPr>
        </p:nvSpPr>
        <p:spPr>
          <a:xfrm>
            <a:off x="287338" y="876300"/>
            <a:ext cx="8569325" cy="971550"/>
          </a:xfrm>
        </p:spPr>
        <p:txBody>
          <a:bodyPr/>
          <a:lstStyle/>
          <a:p>
            <a:r>
              <a:rPr lang="de-DE" dirty="0"/>
              <a:t>Rechtsmittel</a:t>
            </a:r>
            <a:r>
              <a:rPr lang="de-CH" dirty="0"/>
              <a:t/>
            </a:r>
            <a:br>
              <a:rPr lang="de-CH" dirty="0"/>
            </a:br>
            <a:r>
              <a:rPr lang="de-CH" dirty="0"/>
              <a:t>3. Interkantonale Doppelbesteuerung</a:t>
            </a:r>
          </a:p>
        </p:txBody>
      </p:sp>
      <p:sp>
        <p:nvSpPr>
          <p:cNvPr id="4" name="Foliennummernplatzhalter 3"/>
          <p:cNvSpPr>
            <a:spLocks noGrp="1"/>
          </p:cNvSpPr>
          <p:nvPr>
            <p:ph type="sldNum" sz="quarter" idx="4"/>
          </p:nvPr>
        </p:nvSpPr>
        <p:spPr/>
        <p:txBody>
          <a:bodyPr/>
          <a:lstStyle/>
          <a:p>
            <a:fld id="{D00B8699-042E-8641-BDF0-F72DF0AA4012}" type="slidenum">
              <a:rPr lang="en-GB" smtClean="0"/>
              <a:pPr/>
              <a:t>64</a:t>
            </a:fld>
            <a:endParaRPr lang="en-GB" dirty="0"/>
          </a:p>
        </p:txBody>
      </p:sp>
    </p:spTree>
    <p:extLst>
      <p:ext uri="{BB962C8B-B14F-4D97-AF65-F5344CB8AC3E}">
        <p14:creationId xmlns:p14="http://schemas.microsoft.com/office/powerpoint/2010/main" val="15115211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87338" y="1820862"/>
            <a:ext cx="8569325" cy="4808538"/>
          </a:xfrm>
        </p:spPr>
        <p:txBody>
          <a:bodyPr/>
          <a:lstStyle/>
          <a:p>
            <a:pPr marL="284400" lvl="1" indent="-284400">
              <a:spcBef>
                <a:spcPts val="24"/>
              </a:spcBef>
            </a:pPr>
            <a:r>
              <a:rPr lang="de-DE" dirty="0" smtClean="0"/>
              <a:t>Es ist denkbar, </a:t>
            </a:r>
            <a:r>
              <a:rPr lang="de-DE" dirty="0"/>
              <a:t>dass der Steuerpflichtige die Steuerhoheit </a:t>
            </a:r>
            <a:r>
              <a:rPr lang="de-DE" b="1" dirty="0"/>
              <a:t>des zuletzt </a:t>
            </a:r>
            <a:r>
              <a:rPr lang="de-DE" b="1" dirty="0" smtClean="0"/>
              <a:t>veranlagenden </a:t>
            </a:r>
            <a:r>
              <a:rPr lang="de-DE" b="1" dirty="0"/>
              <a:t>Kantons anerkennen will</a:t>
            </a:r>
            <a:r>
              <a:rPr lang="de-DE" dirty="0"/>
              <a:t>. </a:t>
            </a:r>
            <a:r>
              <a:rPr lang="de-DE" dirty="0" err="1" smtClean="0"/>
              <a:t>Diesfalls</a:t>
            </a:r>
            <a:r>
              <a:rPr lang="de-DE" dirty="0" smtClean="0"/>
              <a:t> bleibt ihm </a:t>
            </a:r>
            <a:r>
              <a:rPr lang="de-DE" dirty="0"/>
              <a:t>keine andere </a:t>
            </a:r>
            <a:r>
              <a:rPr lang="de-DE" dirty="0" smtClean="0"/>
              <a:t>Wahl, </a:t>
            </a:r>
            <a:r>
              <a:rPr lang="de-DE" dirty="0"/>
              <a:t>als den Instanzenzug im letzten Kanton zu durchlaufen, </a:t>
            </a:r>
            <a:r>
              <a:rPr lang="de-DE" dirty="0" smtClean="0"/>
              <a:t>um </a:t>
            </a:r>
            <a:r>
              <a:rPr lang="de-DE" dirty="0"/>
              <a:t>vor Bundesgericht die Aufhebung </a:t>
            </a:r>
            <a:r>
              <a:rPr lang="de-DE" dirty="0" smtClean="0"/>
              <a:t>der Entscheide der übrigen </a:t>
            </a:r>
            <a:r>
              <a:rPr lang="de-DE" dirty="0"/>
              <a:t>Kantone beantragen zu können. Dieser W</a:t>
            </a:r>
            <a:r>
              <a:rPr lang="de-DE" dirty="0" smtClean="0"/>
              <a:t>eg </a:t>
            </a:r>
            <a:r>
              <a:rPr lang="de-DE" dirty="0"/>
              <a:t>muss </a:t>
            </a:r>
            <a:r>
              <a:rPr lang="de-DE" dirty="0" smtClean="0"/>
              <a:t>der </a:t>
            </a:r>
            <a:r>
              <a:rPr lang="de-DE" dirty="0"/>
              <a:t>doppelt </a:t>
            </a:r>
            <a:r>
              <a:rPr lang="de-DE" dirty="0" smtClean="0"/>
              <a:t>besteuerten Person </a:t>
            </a:r>
            <a:r>
              <a:rPr lang="de-DE" dirty="0"/>
              <a:t>trotz der Besonderheit der </a:t>
            </a:r>
            <a:r>
              <a:rPr lang="de-DE" dirty="0" smtClean="0"/>
              <a:t>Konstellation offenstehen (BGE 133 I 300, E. 2.4.).</a:t>
            </a:r>
          </a:p>
          <a:p>
            <a:pPr marL="284400" lvl="1" indent="-284400">
              <a:spcBef>
                <a:spcPts val="24"/>
              </a:spcBef>
            </a:pPr>
            <a:r>
              <a:rPr lang="de-DE" b="1" dirty="0" smtClean="0"/>
              <a:t>Aber: </a:t>
            </a:r>
            <a:r>
              <a:rPr lang="de-DE" dirty="0"/>
              <a:t>Der Steuerpflichtige kann sein Recht auf Anfechtung einer Veranlagung eines Kantons </a:t>
            </a:r>
            <a:r>
              <a:rPr lang="de-DE" b="1" dirty="0"/>
              <a:t>verwirken, wenn er seine dortige Steuerpflicht trotz Kenntnis </a:t>
            </a:r>
            <a:r>
              <a:rPr lang="de-DE" dirty="0"/>
              <a:t>des kollidierenden Steueranspruchs eines anderen Kantons vorbehaltlos </a:t>
            </a:r>
            <a:r>
              <a:rPr lang="de-DE" b="1" dirty="0"/>
              <a:t>anerkennt</a:t>
            </a:r>
            <a:r>
              <a:rPr lang="de-DE" dirty="0"/>
              <a:t> (BGE 137 I 273, E. 3.3.3)</a:t>
            </a:r>
          </a:p>
          <a:p>
            <a:pPr marL="1587" lvl="1" indent="0">
              <a:buNone/>
            </a:pPr>
            <a:endParaRPr lang="de-DE" dirty="0" smtClean="0"/>
          </a:p>
          <a:p>
            <a:pPr lvl="1"/>
            <a:endParaRPr lang="de-DE" dirty="0" smtClean="0"/>
          </a:p>
          <a:p>
            <a:pPr marL="1587" lvl="1" indent="0">
              <a:buNone/>
            </a:pPr>
            <a:endParaRPr lang="de-DE" dirty="0" smtClean="0"/>
          </a:p>
          <a:p>
            <a:pPr marL="1587" lvl="1" indent="0">
              <a:buNone/>
            </a:pPr>
            <a:endParaRPr lang="de-DE" dirty="0" smtClean="0"/>
          </a:p>
          <a:p>
            <a:pPr lvl="1"/>
            <a:endParaRPr lang="de-DE" dirty="0" smtClean="0"/>
          </a:p>
          <a:p>
            <a:endParaRPr lang="de-DE" dirty="0"/>
          </a:p>
          <a:p>
            <a:endParaRPr lang="de-DE" dirty="0"/>
          </a:p>
        </p:txBody>
      </p:sp>
      <p:sp>
        <p:nvSpPr>
          <p:cNvPr id="3" name="Titel 2"/>
          <p:cNvSpPr>
            <a:spLocks noGrp="1"/>
          </p:cNvSpPr>
          <p:nvPr>
            <p:ph type="title"/>
          </p:nvPr>
        </p:nvSpPr>
        <p:spPr>
          <a:xfrm>
            <a:off x="287338" y="876300"/>
            <a:ext cx="8569325" cy="971550"/>
          </a:xfrm>
        </p:spPr>
        <p:txBody>
          <a:bodyPr/>
          <a:lstStyle/>
          <a:p>
            <a:r>
              <a:rPr lang="de-DE" dirty="0"/>
              <a:t>Rechtsmittel</a:t>
            </a:r>
            <a:br>
              <a:rPr lang="de-DE" dirty="0"/>
            </a:br>
            <a:r>
              <a:rPr lang="de-CH" dirty="0"/>
              <a:t>3. </a:t>
            </a:r>
            <a:r>
              <a:rPr lang="de-DE" dirty="0" smtClean="0"/>
              <a:t>Interkantonale</a:t>
            </a:r>
            <a:r>
              <a:rPr lang="de-DE" dirty="0" smtClean="0">
                <a:solidFill>
                  <a:srgbClr val="FF0000"/>
                </a:solidFill>
              </a:rPr>
              <a:t> </a:t>
            </a:r>
            <a:r>
              <a:rPr lang="de-DE" dirty="0" smtClean="0"/>
              <a:t>Doppelbesteuerung</a:t>
            </a:r>
            <a:endParaRPr lang="de-DE"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65</a:t>
            </a:fld>
            <a:endParaRPr lang="en-GB" dirty="0"/>
          </a:p>
        </p:txBody>
      </p:sp>
    </p:spTree>
    <p:extLst>
      <p:ext uri="{BB962C8B-B14F-4D97-AF65-F5344CB8AC3E}">
        <p14:creationId xmlns:p14="http://schemas.microsoft.com/office/powerpoint/2010/main" val="26888588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87338" y="1820862"/>
            <a:ext cx="8569325" cy="4808538"/>
          </a:xfrm>
        </p:spPr>
        <p:txBody>
          <a:bodyPr/>
          <a:lstStyle/>
          <a:p>
            <a:pPr marL="1587" lvl="1" indent="0">
              <a:buNone/>
            </a:pPr>
            <a:r>
              <a:rPr lang="de-DE" b="1" dirty="0" smtClean="0">
                <a:solidFill>
                  <a:srgbClr val="0C1C43"/>
                </a:solidFill>
              </a:rPr>
              <a:t>Beispiel (1/2)</a:t>
            </a:r>
            <a:endParaRPr lang="de-DE" dirty="0" smtClean="0">
              <a:solidFill>
                <a:srgbClr val="0C1C43"/>
              </a:solidFill>
            </a:endParaRPr>
          </a:p>
          <a:p>
            <a:pPr marL="1587" lvl="1" indent="0">
              <a:buNone/>
            </a:pPr>
            <a:r>
              <a:rPr lang="de-DE" dirty="0" smtClean="0"/>
              <a:t>Die X AG wurde für die Steuerperiode 2000 an ihrem Sitz in Reinach, BL und nach einer Sitzverlegung für das Jahr 2001 in </a:t>
            </a:r>
            <a:r>
              <a:rPr lang="de-DE" dirty="0" err="1" smtClean="0"/>
              <a:t>Stansstad</a:t>
            </a:r>
            <a:r>
              <a:rPr lang="de-DE" dirty="0" smtClean="0"/>
              <a:t>, NW als unbeschränkt steuerpflichtig veranlagt. Beide Veranlagungen erwuchsen in Rechtskraft.</a:t>
            </a:r>
          </a:p>
          <a:p>
            <a:pPr marL="1587" lvl="1" indent="0">
              <a:buNone/>
            </a:pPr>
            <a:r>
              <a:rPr lang="de-DE" dirty="0"/>
              <a:t>Ohne vorgängige Zustellung einer Steuererklärung </a:t>
            </a:r>
            <a:r>
              <a:rPr lang="de-DE" dirty="0" smtClean="0"/>
              <a:t>hat </a:t>
            </a:r>
            <a:r>
              <a:rPr lang="de-DE" dirty="0"/>
              <a:t>das Steueramt des Kantons Solothurn gegenüber der X. </a:t>
            </a:r>
            <a:r>
              <a:rPr lang="de-DE" dirty="0" smtClean="0"/>
              <a:t>AG </a:t>
            </a:r>
            <a:r>
              <a:rPr lang="de-DE" dirty="0"/>
              <a:t>für die Periode 2000 eine Ermessensveranlagung </a:t>
            </a:r>
            <a:r>
              <a:rPr lang="de-DE" dirty="0" smtClean="0"/>
              <a:t>vorgenommen, </a:t>
            </a:r>
            <a:r>
              <a:rPr lang="de-DE" dirty="0"/>
              <a:t>mit der es die </a:t>
            </a:r>
            <a:r>
              <a:rPr lang="de-DE" dirty="0" smtClean="0"/>
              <a:t>AG </a:t>
            </a:r>
            <a:r>
              <a:rPr lang="de-DE" dirty="0"/>
              <a:t>definitiv aufgrund wirtschaftlicher Zugehörigkeit (Betriebsstätte im Kanton Solothurn) für die Ertrags- und die Kapitalsteuer </a:t>
            </a:r>
            <a:r>
              <a:rPr lang="de-DE" dirty="0" smtClean="0"/>
              <a:t>erfasst hat. </a:t>
            </a:r>
            <a:r>
              <a:rPr lang="de-DE" dirty="0"/>
              <a:t>Für das Jahr 2001 wurde der X. AG zwar eine Steuererklärung zugestellt, von dieser aber unausgefüllt der Behörde zurückgeschickt, weshalb das Steueramt am 22. Dezember 2006 erneut eine endgültige Ermessensveranlagung vornahm. Die von der X. AG gegen diese Veranlagungen </a:t>
            </a:r>
            <a:r>
              <a:rPr lang="de-DE" dirty="0" smtClean="0"/>
              <a:t>in Solothurn </a:t>
            </a:r>
            <a:r>
              <a:rPr lang="de-DE" dirty="0"/>
              <a:t>erhobenen Rechtsmittel blieben </a:t>
            </a:r>
            <a:r>
              <a:rPr lang="de-DE" dirty="0" smtClean="0"/>
              <a:t>erfolglos. </a:t>
            </a:r>
          </a:p>
          <a:p>
            <a:pPr lvl="1"/>
            <a:endParaRPr lang="de-DE" dirty="0" smtClean="0"/>
          </a:p>
          <a:p>
            <a:pPr marL="1587" lvl="1" indent="0">
              <a:buNone/>
            </a:pPr>
            <a:endParaRPr lang="de-DE" dirty="0" smtClean="0"/>
          </a:p>
          <a:p>
            <a:pPr marL="1587" lvl="1" indent="0">
              <a:buNone/>
            </a:pPr>
            <a:endParaRPr lang="de-DE" dirty="0" smtClean="0"/>
          </a:p>
          <a:p>
            <a:pPr lvl="1"/>
            <a:endParaRPr lang="de-DE" dirty="0" smtClean="0"/>
          </a:p>
          <a:p>
            <a:endParaRPr lang="de-DE" dirty="0"/>
          </a:p>
          <a:p>
            <a:endParaRPr lang="de-DE" dirty="0"/>
          </a:p>
        </p:txBody>
      </p:sp>
      <p:sp>
        <p:nvSpPr>
          <p:cNvPr id="3" name="Titel 2"/>
          <p:cNvSpPr>
            <a:spLocks noGrp="1"/>
          </p:cNvSpPr>
          <p:nvPr>
            <p:ph type="title"/>
          </p:nvPr>
        </p:nvSpPr>
        <p:spPr>
          <a:xfrm>
            <a:off x="287338" y="876300"/>
            <a:ext cx="8569325" cy="971550"/>
          </a:xfrm>
        </p:spPr>
        <p:txBody>
          <a:bodyPr/>
          <a:lstStyle/>
          <a:p>
            <a:r>
              <a:rPr lang="de-DE" dirty="0"/>
              <a:t>Rechtsmittel</a:t>
            </a:r>
            <a:br>
              <a:rPr lang="de-DE" dirty="0"/>
            </a:br>
            <a:r>
              <a:rPr lang="de-CH" dirty="0"/>
              <a:t>3. </a:t>
            </a:r>
            <a:r>
              <a:rPr lang="de-DE" dirty="0" smtClean="0"/>
              <a:t>Interkantonale</a:t>
            </a:r>
            <a:r>
              <a:rPr lang="de-DE" dirty="0" smtClean="0">
                <a:solidFill>
                  <a:srgbClr val="FF0000"/>
                </a:solidFill>
              </a:rPr>
              <a:t> </a:t>
            </a:r>
            <a:r>
              <a:rPr lang="de-DE" dirty="0" smtClean="0"/>
              <a:t>Doppelbesteuerung</a:t>
            </a:r>
            <a:endParaRPr lang="de-DE"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66</a:t>
            </a:fld>
            <a:endParaRPr lang="en-GB" dirty="0"/>
          </a:p>
        </p:txBody>
      </p:sp>
    </p:spTree>
    <p:extLst>
      <p:ext uri="{BB962C8B-B14F-4D97-AF65-F5344CB8AC3E}">
        <p14:creationId xmlns:p14="http://schemas.microsoft.com/office/powerpoint/2010/main" val="42515332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87338" y="1820862"/>
            <a:ext cx="8569325" cy="4808538"/>
          </a:xfrm>
        </p:spPr>
        <p:txBody>
          <a:bodyPr/>
          <a:lstStyle/>
          <a:p>
            <a:pPr marL="1587" lvl="1" indent="0">
              <a:buNone/>
            </a:pPr>
            <a:r>
              <a:rPr lang="de-DE" b="1" dirty="0" smtClean="0">
                <a:solidFill>
                  <a:srgbClr val="0C1C43"/>
                </a:solidFill>
              </a:rPr>
              <a:t>Beispiel (2/2)</a:t>
            </a:r>
          </a:p>
          <a:p>
            <a:pPr marL="1587" lvl="1" indent="0">
              <a:buNone/>
            </a:pPr>
            <a:r>
              <a:rPr lang="de-DE" dirty="0"/>
              <a:t>Die X AG reicht nach Durchlaufen des kantonalen Instanzenzugs eine </a:t>
            </a:r>
            <a:r>
              <a:rPr lang="de-DE" dirty="0" smtClean="0"/>
              <a:t>Beschwerde in öffentlichen Angelegenheiten ein </a:t>
            </a:r>
            <a:r>
              <a:rPr lang="de-DE" dirty="0"/>
              <a:t>und beantragt, dass festgestellt </a:t>
            </a:r>
            <a:r>
              <a:rPr lang="de-DE" dirty="0" smtClean="0"/>
              <a:t>werde, </a:t>
            </a:r>
            <a:r>
              <a:rPr lang="de-DE" dirty="0"/>
              <a:t>dass die Staatssteuerveranlagungen 2000 und 2001 des Kantons Solothurn nichtig seien und das Urteil des Steuergerichts Solothurn aufzuheben sei.</a:t>
            </a:r>
          </a:p>
          <a:p>
            <a:pPr marL="1587" lvl="1" indent="0">
              <a:buNone/>
            </a:pPr>
            <a:r>
              <a:rPr lang="de-DE" dirty="0" smtClean="0"/>
              <a:t>Eventualiter sei festzustellen, dass die X AG in den Jahren 2000 und 2001 im Kanton Solothurn nicht steuerpflichtig gewesen ist.</a:t>
            </a:r>
          </a:p>
          <a:p>
            <a:pPr marL="1587" lvl="1" indent="0">
              <a:buNone/>
            </a:pPr>
            <a:r>
              <a:rPr lang="de-DE" dirty="0" err="1" smtClean="0"/>
              <a:t>Subeventualiter</a:t>
            </a:r>
            <a:r>
              <a:rPr lang="de-DE" dirty="0" smtClean="0"/>
              <a:t> seien die Veranlagungen des Kantons BL und des Kantons NW aufzuheben und die Sache zur Neuveranlagung an die jeweilige Steuerbehörde zurückzuweisen.</a:t>
            </a:r>
          </a:p>
          <a:p>
            <a:pPr marL="1587" lvl="1" indent="0">
              <a:buNone/>
            </a:pPr>
            <a:endParaRPr lang="de-DE" dirty="0" smtClean="0"/>
          </a:p>
          <a:p>
            <a:pPr marL="1587" lvl="1" indent="0">
              <a:buNone/>
            </a:pPr>
            <a:endParaRPr lang="de-DE" dirty="0" smtClean="0"/>
          </a:p>
          <a:p>
            <a:pPr lvl="1"/>
            <a:endParaRPr lang="de-DE" dirty="0" smtClean="0"/>
          </a:p>
          <a:p>
            <a:endParaRPr lang="de-DE" dirty="0"/>
          </a:p>
          <a:p>
            <a:endParaRPr lang="de-DE" dirty="0"/>
          </a:p>
        </p:txBody>
      </p:sp>
      <p:sp>
        <p:nvSpPr>
          <p:cNvPr id="3" name="Titel 2"/>
          <p:cNvSpPr>
            <a:spLocks noGrp="1"/>
          </p:cNvSpPr>
          <p:nvPr>
            <p:ph type="title"/>
          </p:nvPr>
        </p:nvSpPr>
        <p:spPr>
          <a:xfrm>
            <a:off x="287338" y="876300"/>
            <a:ext cx="8569325" cy="971550"/>
          </a:xfrm>
        </p:spPr>
        <p:txBody>
          <a:bodyPr/>
          <a:lstStyle/>
          <a:p>
            <a:r>
              <a:rPr lang="de-DE" dirty="0"/>
              <a:t>Rechtsmittel</a:t>
            </a:r>
            <a:br>
              <a:rPr lang="de-DE" dirty="0"/>
            </a:br>
            <a:r>
              <a:rPr lang="de-CH" dirty="0"/>
              <a:t>3. </a:t>
            </a:r>
            <a:r>
              <a:rPr lang="de-DE" dirty="0" smtClean="0"/>
              <a:t>Interkantonale</a:t>
            </a:r>
            <a:r>
              <a:rPr lang="de-DE" dirty="0" smtClean="0">
                <a:solidFill>
                  <a:srgbClr val="FF0000"/>
                </a:solidFill>
              </a:rPr>
              <a:t> </a:t>
            </a:r>
            <a:r>
              <a:rPr lang="de-DE" dirty="0" smtClean="0"/>
              <a:t>Doppelbesteuerung</a:t>
            </a:r>
            <a:endParaRPr lang="de-DE"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67</a:t>
            </a:fld>
            <a:endParaRPr lang="en-GB" dirty="0"/>
          </a:p>
        </p:txBody>
      </p:sp>
    </p:spTree>
    <p:extLst>
      <p:ext uri="{BB962C8B-B14F-4D97-AF65-F5344CB8AC3E}">
        <p14:creationId xmlns:p14="http://schemas.microsoft.com/office/powerpoint/2010/main" val="4722135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87338" y="1820862"/>
            <a:ext cx="8569325" cy="4808538"/>
          </a:xfrm>
        </p:spPr>
        <p:txBody>
          <a:bodyPr/>
          <a:lstStyle/>
          <a:p>
            <a:pPr marL="1587" lvl="1" indent="0">
              <a:buNone/>
            </a:pPr>
            <a:r>
              <a:rPr lang="de-DE" b="1" dirty="0" smtClean="0">
                <a:solidFill>
                  <a:srgbClr val="0C1C43"/>
                </a:solidFill>
              </a:rPr>
              <a:t>Entscheid (BGE 137 I 273) (1/3)</a:t>
            </a:r>
          </a:p>
          <a:p>
            <a:pPr marL="1587" lvl="1" indent="0">
              <a:buNone/>
            </a:pPr>
            <a:r>
              <a:rPr lang="de-DE" dirty="0" smtClean="0"/>
              <a:t>Sofern eine Person, die von einem Kanton zur Veranlagung herangezogen wird, die Steuerhoheit dieses </a:t>
            </a:r>
            <a:r>
              <a:rPr lang="de-DE" dirty="0"/>
              <a:t>K</a:t>
            </a:r>
            <a:r>
              <a:rPr lang="de-DE" dirty="0" smtClean="0"/>
              <a:t>antons bestreitet, muss dieser in der Regel in einem Steuerdomizilentscheid (ein Vorentscheid) rechtskräftig über die Steuerpflicht entscheiden, bevor das Veranlagungsverfahren vorgesetzt werden darf. Es ist unzulässig und ein </a:t>
            </a:r>
            <a:r>
              <a:rPr lang="de-DE" dirty="0" err="1" smtClean="0"/>
              <a:t>Verstoss</a:t>
            </a:r>
            <a:r>
              <a:rPr lang="de-DE" dirty="0" smtClean="0"/>
              <a:t> gegen 127 Abs. 3 BV, wenn die Veranlagungsbehörde zur Ermessensveranlagung schreitet, obwohl der Steuerpflichtige die Steuerhoheit bestreitet (E. 3.3.2).</a:t>
            </a:r>
          </a:p>
          <a:p>
            <a:pPr marL="1587" lvl="1" indent="0">
              <a:buNone/>
            </a:pPr>
            <a:r>
              <a:rPr lang="de-DE" dirty="0" smtClean="0"/>
              <a:t>Allerdings kann der Steuerpflichtige das Recht auf Anfechtung der Veranlagung verwirken, z.B.</a:t>
            </a:r>
          </a:p>
          <a:p>
            <a:pPr marL="284400" lvl="1" indent="-285750">
              <a:spcBef>
                <a:spcPts val="24"/>
              </a:spcBef>
            </a:pPr>
            <a:r>
              <a:rPr lang="de-DE" dirty="0" smtClean="0"/>
              <a:t>indem er seine Steuerpflicht in Kenntnis des kollidierenden Steueranspruchs eines anderen Kantons vorbehaltlos anerkennt (E. 3.3.3),</a:t>
            </a:r>
          </a:p>
          <a:p>
            <a:pPr marL="284400" lvl="1" indent="-285750">
              <a:spcBef>
                <a:spcPts val="24"/>
              </a:spcBef>
            </a:pPr>
            <a:r>
              <a:rPr lang="de-DE" dirty="0" smtClean="0"/>
              <a:t>indem er im Veranlagungsverfahren seiner Mitwirkungspflicht nicht nachkommt</a:t>
            </a:r>
          </a:p>
          <a:p>
            <a:pPr lvl="1"/>
            <a:endParaRPr lang="de-DE" dirty="0" smtClean="0"/>
          </a:p>
          <a:p>
            <a:endParaRPr lang="de-DE" dirty="0"/>
          </a:p>
          <a:p>
            <a:endParaRPr lang="de-DE" dirty="0"/>
          </a:p>
        </p:txBody>
      </p:sp>
      <p:sp>
        <p:nvSpPr>
          <p:cNvPr id="3" name="Titel 2"/>
          <p:cNvSpPr>
            <a:spLocks noGrp="1"/>
          </p:cNvSpPr>
          <p:nvPr>
            <p:ph type="title"/>
          </p:nvPr>
        </p:nvSpPr>
        <p:spPr>
          <a:xfrm>
            <a:off x="287338" y="876300"/>
            <a:ext cx="8569325" cy="971550"/>
          </a:xfrm>
        </p:spPr>
        <p:txBody>
          <a:bodyPr/>
          <a:lstStyle/>
          <a:p>
            <a:r>
              <a:rPr lang="de-DE" dirty="0"/>
              <a:t>Rechtsmittel</a:t>
            </a:r>
            <a:br>
              <a:rPr lang="de-DE" dirty="0"/>
            </a:br>
            <a:r>
              <a:rPr lang="de-CH" dirty="0"/>
              <a:t>3. </a:t>
            </a:r>
            <a:r>
              <a:rPr lang="de-DE" dirty="0" smtClean="0"/>
              <a:t>Interkantonale</a:t>
            </a:r>
            <a:r>
              <a:rPr lang="de-DE" dirty="0" smtClean="0">
                <a:solidFill>
                  <a:srgbClr val="FF0000"/>
                </a:solidFill>
              </a:rPr>
              <a:t> </a:t>
            </a:r>
            <a:r>
              <a:rPr lang="de-DE" dirty="0" smtClean="0"/>
              <a:t>Doppelbesteuerung</a:t>
            </a:r>
            <a:endParaRPr lang="de-DE"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68</a:t>
            </a:fld>
            <a:endParaRPr lang="en-GB" dirty="0"/>
          </a:p>
        </p:txBody>
      </p:sp>
    </p:spTree>
    <p:extLst>
      <p:ext uri="{BB962C8B-B14F-4D97-AF65-F5344CB8AC3E}">
        <p14:creationId xmlns:p14="http://schemas.microsoft.com/office/powerpoint/2010/main" val="24415079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87338" y="1820862"/>
            <a:ext cx="8569325" cy="4808538"/>
          </a:xfrm>
        </p:spPr>
        <p:txBody>
          <a:bodyPr/>
          <a:lstStyle/>
          <a:p>
            <a:pPr marL="1587" lvl="1" indent="0">
              <a:buNone/>
            </a:pPr>
            <a:r>
              <a:rPr lang="de-DE" b="1" dirty="0" smtClean="0">
                <a:solidFill>
                  <a:srgbClr val="0C1C43"/>
                </a:solidFill>
              </a:rPr>
              <a:t>Entscheid </a:t>
            </a:r>
            <a:r>
              <a:rPr lang="de-DE" b="1" dirty="0">
                <a:solidFill>
                  <a:srgbClr val="0C1C43"/>
                </a:solidFill>
              </a:rPr>
              <a:t>(BGE 137 I 273) </a:t>
            </a:r>
            <a:r>
              <a:rPr lang="de-DE" b="1" dirty="0" smtClean="0">
                <a:solidFill>
                  <a:srgbClr val="0C1C43"/>
                </a:solidFill>
              </a:rPr>
              <a:t>(2/3)</a:t>
            </a:r>
          </a:p>
          <a:p>
            <a:pPr marL="1587" lvl="1" indent="0">
              <a:buNone/>
            </a:pPr>
            <a:r>
              <a:rPr lang="de-DE" dirty="0" smtClean="0"/>
              <a:t>Die steuerpflichtige Person kann ihren Anspruch auf einen Vorentscheid verwirken, wenn sie die Steuererklärung nicht innert Frist einreicht, der Nachfrist ebenfalls keine Folge leistet und sich nach Ermessen veranlagen lässt und erst in der Einsprache die Steuerhoheit des Kantons bestreitet (E. 3.3.3).</a:t>
            </a:r>
          </a:p>
          <a:p>
            <a:pPr marL="1587" lvl="1" indent="0">
              <a:buNone/>
            </a:pPr>
            <a:r>
              <a:rPr lang="de-DE" dirty="0" smtClean="0"/>
              <a:t>Der Kanton kann das Recht auf Besteuerung ebenfalls verwirken, wenn er die für die Steuerpflicht </a:t>
            </a:r>
            <a:r>
              <a:rPr lang="de-DE" dirty="0" err="1" smtClean="0"/>
              <a:t>massgeblichen</a:t>
            </a:r>
            <a:r>
              <a:rPr lang="de-DE" dirty="0" smtClean="0"/>
              <a:t> Tatsachen kennt oder kennen kann, mit der Erhebung ungebührlich lange </a:t>
            </a:r>
            <a:r>
              <a:rPr lang="de-DE" dirty="0"/>
              <a:t>zuwartet und </a:t>
            </a:r>
            <a:r>
              <a:rPr lang="de-DE" i="1" dirty="0"/>
              <a:t>wenn bei </a:t>
            </a:r>
            <a:r>
              <a:rPr lang="de-DE" i="1" dirty="0" err="1"/>
              <a:t>Gutheissung</a:t>
            </a:r>
            <a:r>
              <a:rPr lang="de-DE" i="1" dirty="0"/>
              <a:t> des erst nachträglich erhobenen Anspruchs ein anderer Kanton zur Rückerstattung von Steuern verpflichtet werden müsste, die er formell </a:t>
            </a:r>
            <a:r>
              <a:rPr lang="de-DE" i="1" dirty="0" err="1"/>
              <a:t>ordnungsgemäss</a:t>
            </a:r>
            <a:r>
              <a:rPr lang="de-DE" i="1" dirty="0"/>
              <a:t> in guten Treuen und in Unkenntnis des kollidierenden Steueranspruchs bezogen hat. Bei periodischen Steuern gilt die Veranlagung in der Regel als verspätet, wenn sie nach Ablauf der in Frage stehenden Periode eingeleitet oder ihr Abschluss ohne ausreichenden Grund ungebührlich lange verzögert </a:t>
            </a:r>
            <a:r>
              <a:rPr lang="de-DE" i="1" dirty="0" smtClean="0"/>
              <a:t>wird</a:t>
            </a:r>
            <a:r>
              <a:rPr lang="de-DE" dirty="0" smtClean="0"/>
              <a:t>. (E. 3.3.4)</a:t>
            </a:r>
          </a:p>
          <a:p>
            <a:pPr lvl="1"/>
            <a:endParaRPr lang="de-DE" dirty="0" smtClean="0"/>
          </a:p>
          <a:p>
            <a:endParaRPr lang="de-DE" dirty="0"/>
          </a:p>
          <a:p>
            <a:endParaRPr lang="de-DE" dirty="0"/>
          </a:p>
        </p:txBody>
      </p:sp>
      <p:sp>
        <p:nvSpPr>
          <p:cNvPr id="3" name="Titel 2"/>
          <p:cNvSpPr>
            <a:spLocks noGrp="1"/>
          </p:cNvSpPr>
          <p:nvPr>
            <p:ph type="title"/>
          </p:nvPr>
        </p:nvSpPr>
        <p:spPr>
          <a:xfrm>
            <a:off x="287338" y="876300"/>
            <a:ext cx="8569325" cy="971550"/>
          </a:xfrm>
        </p:spPr>
        <p:txBody>
          <a:bodyPr/>
          <a:lstStyle/>
          <a:p>
            <a:r>
              <a:rPr lang="de-DE" dirty="0"/>
              <a:t>Rechtsmittel</a:t>
            </a:r>
            <a:br>
              <a:rPr lang="de-DE" dirty="0"/>
            </a:br>
            <a:r>
              <a:rPr lang="de-CH" dirty="0"/>
              <a:t>3. </a:t>
            </a:r>
            <a:r>
              <a:rPr lang="de-DE" dirty="0" smtClean="0"/>
              <a:t>Interkantonale</a:t>
            </a:r>
            <a:r>
              <a:rPr lang="de-DE" dirty="0" smtClean="0">
                <a:solidFill>
                  <a:srgbClr val="FF0000"/>
                </a:solidFill>
              </a:rPr>
              <a:t> </a:t>
            </a:r>
            <a:r>
              <a:rPr lang="de-DE" dirty="0" smtClean="0"/>
              <a:t>Doppelbesteuerung</a:t>
            </a:r>
            <a:endParaRPr lang="de-DE"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69</a:t>
            </a:fld>
            <a:endParaRPr lang="en-GB" dirty="0"/>
          </a:p>
        </p:txBody>
      </p:sp>
    </p:spTree>
    <p:extLst>
      <p:ext uri="{BB962C8B-B14F-4D97-AF65-F5344CB8AC3E}">
        <p14:creationId xmlns:p14="http://schemas.microsoft.com/office/powerpoint/2010/main" val="351886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dirty="0"/>
              <a:t>Anfechtungsobjekt ist die </a:t>
            </a:r>
            <a:r>
              <a:rPr lang="de-CH" b="1" dirty="0"/>
              <a:t>Veranlagungsverfügung</a:t>
            </a:r>
            <a:r>
              <a:rPr lang="de-CH" dirty="0"/>
              <a:t> (z.B. bei der Einsprache) oder der </a:t>
            </a:r>
            <a:r>
              <a:rPr lang="de-CH" b="1" dirty="0"/>
              <a:t>Entscheid der Vorinstanz </a:t>
            </a:r>
            <a:r>
              <a:rPr lang="de-CH" dirty="0"/>
              <a:t>(z.B. bei der Beschwerde</a:t>
            </a:r>
            <a:r>
              <a:rPr lang="de-CH" dirty="0" smtClean="0"/>
              <a:t>)</a:t>
            </a:r>
          </a:p>
          <a:p>
            <a:pPr marL="285750" indent="-285750">
              <a:buFont typeface="Arial" panose="020B0604020202020204" pitchFamily="34" charset="0"/>
              <a:buChar char="•"/>
            </a:pPr>
            <a:r>
              <a:rPr lang="de-CH" dirty="0"/>
              <a:t>Eine Verfügung besteht aus folgenden </a:t>
            </a:r>
            <a:r>
              <a:rPr lang="de-CH" dirty="0" smtClean="0"/>
              <a:t>Elementen</a:t>
            </a:r>
          </a:p>
          <a:p>
            <a:pPr marL="554400" lvl="1" indent="-285750">
              <a:spcBef>
                <a:spcPts val="24"/>
              </a:spcBef>
              <a:buFont typeface="Symbol" panose="05050102010706020507" pitchFamily="18" charset="2"/>
              <a:buChar char="-"/>
            </a:pPr>
            <a:r>
              <a:rPr lang="de-CH" sz="1400" dirty="0"/>
              <a:t>Hoheitliche und einseitige Anordnung durch Behörde</a:t>
            </a:r>
          </a:p>
          <a:p>
            <a:pPr marL="554400" lvl="1" indent="-285750">
              <a:spcBef>
                <a:spcPts val="24"/>
              </a:spcBef>
              <a:buFont typeface="Symbol" panose="05050102010706020507" pitchFamily="18" charset="2"/>
              <a:buChar char="-"/>
            </a:pPr>
            <a:r>
              <a:rPr lang="de-CH" sz="1400" dirty="0"/>
              <a:t>Individuell-konkret</a:t>
            </a:r>
          </a:p>
          <a:p>
            <a:pPr marL="554400" lvl="1" indent="-285750">
              <a:spcBef>
                <a:spcPts val="24"/>
              </a:spcBef>
              <a:buFont typeface="Symbol" panose="05050102010706020507" pitchFamily="18" charset="2"/>
              <a:buChar char="-"/>
            </a:pPr>
            <a:r>
              <a:rPr lang="de-CH" sz="1400" dirty="0"/>
              <a:t>Anwendung von Verwaltungsrecht</a:t>
            </a:r>
          </a:p>
          <a:p>
            <a:pPr marL="554400" lvl="1" indent="-285750">
              <a:spcBef>
                <a:spcPts val="24"/>
              </a:spcBef>
              <a:buFont typeface="Symbol" panose="05050102010706020507" pitchFamily="18" charset="2"/>
              <a:buChar char="-"/>
            </a:pPr>
            <a:r>
              <a:rPr lang="de-CH" sz="1400" dirty="0"/>
              <a:t>Verbindlich und durchsetzbar</a:t>
            </a:r>
          </a:p>
          <a:p>
            <a:r>
              <a:rPr lang="de-CH" b="1" dirty="0" smtClean="0"/>
              <a:t>Achtung: </a:t>
            </a:r>
            <a:r>
              <a:rPr lang="de-CH" dirty="0"/>
              <a:t>S</a:t>
            </a:r>
            <a:r>
              <a:rPr lang="de-CH" dirty="0" smtClean="0"/>
              <a:t>ofern die Verfügungen betreffend die kantonale und die direkte Bundessteuer angefochten werden sollen, ist dies explizit zu erwähnen, </a:t>
            </a:r>
            <a:r>
              <a:rPr lang="de-CH" b="1" dirty="0" smtClean="0"/>
              <a:t>da sie je ein Anfechtungsobjekt darstellen </a:t>
            </a:r>
            <a:r>
              <a:rPr lang="de-CH" dirty="0" smtClean="0"/>
              <a:t>(Art. 202 Abs. 1 </a:t>
            </a:r>
            <a:r>
              <a:rPr lang="de-CH" dirty="0" err="1" smtClean="0"/>
              <a:t>StG</a:t>
            </a:r>
            <a:r>
              <a:rPr lang="de-CH" dirty="0" smtClean="0"/>
              <a:t> NW; Art. 132 Abs. 1 DBG);</a:t>
            </a:r>
          </a:p>
          <a:p>
            <a:r>
              <a:rPr lang="de-CH" dirty="0" smtClean="0"/>
              <a:t>Das Urteil der obersten kantonalen Instanz kann mit </a:t>
            </a:r>
            <a:r>
              <a:rPr lang="de-CH" b="1" dirty="0" smtClean="0"/>
              <a:t>einer</a:t>
            </a:r>
            <a:r>
              <a:rPr lang="de-CH" dirty="0" smtClean="0"/>
              <a:t> Beschwerdeeingabe beim Bundesgericht angefochten werden, wenn die strittigen Fragen im Bundesrecht und im kantonalen Steuerrecht gleich geregelt sind (Urteil des </a:t>
            </a:r>
            <a:r>
              <a:rPr lang="de-CH" dirty="0" err="1" smtClean="0"/>
              <a:t>BGer</a:t>
            </a:r>
            <a:r>
              <a:rPr lang="de-CH" dirty="0" smtClean="0"/>
              <a:t> 2C_683/2018)</a:t>
            </a:r>
          </a:p>
          <a:p>
            <a:endParaRPr lang="de-CH" dirty="0" smtClean="0"/>
          </a:p>
          <a:p>
            <a:endParaRPr lang="de-CH" dirty="0"/>
          </a:p>
          <a:p>
            <a:endParaRPr lang="de-CH" dirty="0"/>
          </a:p>
        </p:txBody>
      </p:sp>
      <p:sp>
        <p:nvSpPr>
          <p:cNvPr id="3" name="Titel 2"/>
          <p:cNvSpPr>
            <a:spLocks noGrp="1"/>
          </p:cNvSpPr>
          <p:nvPr>
            <p:ph type="title"/>
          </p:nvPr>
        </p:nvSpPr>
        <p:spPr>
          <a:xfrm>
            <a:off x="287338" y="876300"/>
            <a:ext cx="8569325" cy="971550"/>
          </a:xfrm>
        </p:spPr>
        <p:txBody>
          <a:bodyPr/>
          <a:lstStyle/>
          <a:p>
            <a:r>
              <a:rPr lang="de-CH" dirty="0" smtClean="0"/>
              <a:t>Rechtsmittel</a:t>
            </a:r>
            <a:r>
              <a:rPr lang="de-CH" dirty="0"/>
              <a:t/>
            </a:r>
            <a:br>
              <a:rPr lang="de-CH" dirty="0"/>
            </a:br>
            <a:r>
              <a:rPr lang="de-CH" dirty="0"/>
              <a:t>2. Anfechtungsobjekt</a:t>
            </a:r>
          </a:p>
        </p:txBody>
      </p:sp>
      <p:sp>
        <p:nvSpPr>
          <p:cNvPr id="4" name="Foliennummernplatzhalter 3"/>
          <p:cNvSpPr>
            <a:spLocks noGrp="1"/>
          </p:cNvSpPr>
          <p:nvPr>
            <p:ph type="sldNum" sz="quarter" idx="4"/>
          </p:nvPr>
        </p:nvSpPr>
        <p:spPr/>
        <p:txBody>
          <a:bodyPr/>
          <a:lstStyle/>
          <a:p>
            <a:fld id="{D00B8699-042E-8641-BDF0-F72DF0AA4012}" type="slidenum">
              <a:rPr lang="en-GB" smtClean="0"/>
              <a:pPr/>
              <a:t>7</a:t>
            </a:fld>
            <a:endParaRPr lang="en-GB" dirty="0"/>
          </a:p>
        </p:txBody>
      </p:sp>
    </p:spTree>
    <p:extLst>
      <p:ext uri="{BB962C8B-B14F-4D97-AF65-F5344CB8AC3E}">
        <p14:creationId xmlns:p14="http://schemas.microsoft.com/office/powerpoint/2010/main" val="5022596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87338" y="1820862"/>
            <a:ext cx="8569325" cy="4808538"/>
          </a:xfrm>
        </p:spPr>
        <p:txBody>
          <a:bodyPr/>
          <a:lstStyle/>
          <a:p>
            <a:pPr marL="1587" lvl="1" indent="0">
              <a:buNone/>
            </a:pPr>
            <a:r>
              <a:rPr lang="de-DE" b="1" dirty="0">
                <a:solidFill>
                  <a:srgbClr val="0C1C43"/>
                </a:solidFill>
              </a:rPr>
              <a:t>Entscheid (BGE 137 I 273) </a:t>
            </a:r>
            <a:r>
              <a:rPr lang="de-DE" b="1" dirty="0" smtClean="0">
                <a:solidFill>
                  <a:srgbClr val="0C1C43"/>
                </a:solidFill>
              </a:rPr>
              <a:t>(3/3)</a:t>
            </a:r>
            <a:endParaRPr lang="de-CH" dirty="0" smtClean="0"/>
          </a:p>
          <a:p>
            <a:pPr marL="1587" lvl="1" indent="0">
              <a:buNone/>
            </a:pPr>
            <a:r>
              <a:rPr lang="de-CH" dirty="0" smtClean="0"/>
              <a:t>Betreffend </a:t>
            </a:r>
            <a:r>
              <a:rPr lang="de-CH" dirty="0"/>
              <a:t>die Veranlagung für das Jahr 2000 </a:t>
            </a:r>
            <a:r>
              <a:rPr lang="de-CH" dirty="0" smtClean="0"/>
              <a:t>stellt </a:t>
            </a:r>
            <a:r>
              <a:rPr lang="de-CH" dirty="0"/>
              <a:t>das Bundesgericht </a:t>
            </a:r>
            <a:r>
              <a:rPr lang="de-CH" dirty="0" smtClean="0"/>
              <a:t>fest, </a:t>
            </a:r>
            <a:r>
              <a:rPr lang="de-CH" dirty="0"/>
              <a:t>dass die erfolgte vollumfängliche Unterdrückung der Steuererklärungsphase besonders schwer </a:t>
            </a:r>
            <a:r>
              <a:rPr lang="de-CH" dirty="0" smtClean="0"/>
              <a:t>wiegt und ein </a:t>
            </a:r>
            <a:r>
              <a:rPr lang="de-CH" dirty="0"/>
              <a:t>derart krasser </a:t>
            </a:r>
            <a:r>
              <a:rPr lang="de-CH" dirty="0" smtClean="0"/>
              <a:t>Verfahrensfehler darstellt, </a:t>
            </a:r>
            <a:r>
              <a:rPr lang="de-CH" dirty="0"/>
              <a:t>dass die Veranlagung absolut unwirksam, also nichtig, ist. (E. 3.4)</a:t>
            </a:r>
          </a:p>
          <a:p>
            <a:pPr marL="1587" lvl="1" indent="0">
              <a:buNone/>
            </a:pPr>
            <a:r>
              <a:rPr lang="de-CH" dirty="0"/>
              <a:t>Betreffend die Veranlagung für das Jahr 2001 </a:t>
            </a:r>
            <a:r>
              <a:rPr lang="de-CH" dirty="0" smtClean="0"/>
              <a:t>stellt </a:t>
            </a:r>
            <a:r>
              <a:rPr lang="de-CH" dirty="0"/>
              <a:t>das Bundesgericht </a:t>
            </a:r>
            <a:r>
              <a:rPr lang="de-CH" dirty="0" smtClean="0"/>
              <a:t>fest, dass die Verfahrensfehler weniger gravierend sind und daher keine Nichtigkeit vorliegt. Trotzdem prüft es ausnahmsweise inhaltlich, ob eine Betriebsstätte vorliegt, ohne die erhöhten Voraussetzungen für die Einsprache gegen eine Ermessenseinschätzung anzuwenden.</a:t>
            </a:r>
            <a:endParaRPr lang="de-CH" dirty="0"/>
          </a:p>
          <a:p>
            <a:endParaRPr lang="de-DE" dirty="0"/>
          </a:p>
          <a:p>
            <a:endParaRPr lang="de-DE" dirty="0"/>
          </a:p>
        </p:txBody>
      </p:sp>
      <p:sp>
        <p:nvSpPr>
          <p:cNvPr id="3" name="Titel 2"/>
          <p:cNvSpPr>
            <a:spLocks noGrp="1"/>
          </p:cNvSpPr>
          <p:nvPr>
            <p:ph type="title"/>
          </p:nvPr>
        </p:nvSpPr>
        <p:spPr>
          <a:xfrm>
            <a:off x="287338" y="876300"/>
            <a:ext cx="8569325" cy="971550"/>
          </a:xfrm>
        </p:spPr>
        <p:txBody>
          <a:bodyPr/>
          <a:lstStyle/>
          <a:p>
            <a:r>
              <a:rPr lang="de-DE" dirty="0"/>
              <a:t>Rechtsmittel</a:t>
            </a:r>
            <a:br>
              <a:rPr lang="de-DE" dirty="0"/>
            </a:br>
            <a:r>
              <a:rPr lang="de-CH" dirty="0"/>
              <a:t>3. </a:t>
            </a:r>
            <a:r>
              <a:rPr lang="de-DE" dirty="0" smtClean="0"/>
              <a:t>Interkantonale</a:t>
            </a:r>
            <a:r>
              <a:rPr lang="de-DE" dirty="0" smtClean="0">
                <a:solidFill>
                  <a:srgbClr val="FF0000"/>
                </a:solidFill>
              </a:rPr>
              <a:t> </a:t>
            </a:r>
            <a:r>
              <a:rPr lang="de-DE" dirty="0" smtClean="0"/>
              <a:t>Doppelbesteuerung</a:t>
            </a:r>
            <a:endParaRPr lang="de-DE"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70</a:t>
            </a:fld>
            <a:endParaRPr lang="en-GB" dirty="0"/>
          </a:p>
        </p:txBody>
      </p:sp>
    </p:spTree>
    <p:extLst>
      <p:ext uri="{BB962C8B-B14F-4D97-AF65-F5344CB8AC3E}">
        <p14:creationId xmlns:p14="http://schemas.microsoft.com/office/powerpoint/2010/main" val="2930536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87338" y="1820862"/>
            <a:ext cx="8569325" cy="4808538"/>
          </a:xfrm>
        </p:spPr>
        <p:txBody>
          <a:bodyPr/>
          <a:lstStyle/>
          <a:p>
            <a:pPr marL="0" lvl="1" indent="0">
              <a:buNone/>
            </a:pPr>
            <a:r>
              <a:rPr lang="de-DE" b="1" dirty="0" smtClean="0">
                <a:solidFill>
                  <a:srgbClr val="0C1C43"/>
                </a:solidFill>
              </a:rPr>
              <a:t>Fristen</a:t>
            </a:r>
            <a:r>
              <a:rPr lang="de-DE" dirty="0" smtClean="0">
                <a:solidFill>
                  <a:srgbClr val="0C1C43"/>
                </a:solidFill>
              </a:rPr>
              <a:t> </a:t>
            </a:r>
            <a:r>
              <a:rPr lang="de-DE" b="1" dirty="0" smtClean="0">
                <a:solidFill>
                  <a:srgbClr val="0C1C43"/>
                </a:solidFill>
              </a:rPr>
              <a:t>und</a:t>
            </a:r>
            <a:r>
              <a:rPr lang="de-DE" dirty="0" smtClean="0">
                <a:solidFill>
                  <a:srgbClr val="0C1C43"/>
                </a:solidFill>
              </a:rPr>
              <a:t> </a:t>
            </a:r>
            <a:r>
              <a:rPr lang="de-DE" b="1" dirty="0" smtClean="0">
                <a:solidFill>
                  <a:srgbClr val="0C1C43"/>
                </a:solidFill>
              </a:rPr>
              <a:t>Anfechtungsobjekt</a:t>
            </a:r>
            <a:r>
              <a:rPr lang="de-DE" dirty="0" smtClean="0">
                <a:solidFill>
                  <a:srgbClr val="0C1C43"/>
                </a:solidFill>
              </a:rPr>
              <a:t> </a:t>
            </a:r>
          </a:p>
          <a:p>
            <a:pPr marL="0" lvl="1" indent="0">
              <a:buNone/>
            </a:pPr>
            <a:r>
              <a:rPr lang="de-DE" dirty="0" smtClean="0"/>
              <a:t>Für </a:t>
            </a:r>
            <a:r>
              <a:rPr lang="de-DE" dirty="0"/>
              <a:t>Beschwerden wegen interkantonaler Kompetenzkonflikte beginnt die Beschwerdefrist spätestens dann zu laufen, wenn in beiden steuererhebenden Kantonen Entscheide getroffen worden sind, gegen die beim Bundesgericht Beschwerde geführt werden kann (100 Abs. 5 BGG). </a:t>
            </a:r>
            <a:r>
              <a:rPr lang="de-CH" dirty="0" smtClean="0"/>
              <a:t>«</a:t>
            </a:r>
            <a:r>
              <a:rPr lang="de-DE" i="1" dirty="0" smtClean="0"/>
              <a:t>Bei </a:t>
            </a:r>
            <a:r>
              <a:rPr lang="de-DE" i="1" dirty="0"/>
              <a:t>Beschwerden wegen interkantonaler Kompetenzkonflikte kann auch eine allenfalls </a:t>
            </a:r>
            <a:r>
              <a:rPr lang="de-DE" i="1" dirty="0" smtClean="0"/>
              <a:t>bereits rechtskräftige </a:t>
            </a:r>
            <a:r>
              <a:rPr lang="de-DE" i="1" dirty="0"/>
              <a:t>Veranlagung eines anderen Kantons für dieselbe Steuerperiode mit angefochten </a:t>
            </a:r>
            <a:r>
              <a:rPr lang="de-DE" i="1" dirty="0" smtClean="0"/>
              <a:t>werden, </a:t>
            </a:r>
            <a:r>
              <a:rPr lang="de-DE" i="1" dirty="0"/>
              <a:t>obwohl es sich dabei in der Regel nicht um ein Urteil im Sinne </a:t>
            </a:r>
            <a:r>
              <a:rPr lang="de-DE" i="1" dirty="0" smtClean="0"/>
              <a:t>von 86 </a:t>
            </a:r>
            <a:r>
              <a:rPr lang="de-DE" i="1" dirty="0"/>
              <a:t>BGG </a:t>
            </a:r>
            <a:r>
              <a:rPr lang="de-DE" i="1" dirty="0" smtClean="0"/>
              <a:t>handelt.</a:t>
            </a:r>
            <a:r>
              <a:rPr lang="de-CH" dirty="0" smtClean="0"/>
              <a:t>» </a:t>
            </a:r>
            <a:r>
              <a:rPr lang="de-DE" dirty="0" smtClean="0"/>
              <a:t>(Urteil des </a:t>
            </a:r>
            <a:r>
              <a:rPr lang="de-DE" dirty="0" err="1" smtClean="0"/>
              <a:t>BGer</a:t>
            </a:r>
            <a:r>
              <a:rPr lang="de-DE" dirty="0"/>
              <a:t> </a:t>
            </a:r>
            <a:r>
              <a:rPr lang="de-DE" dirty="0" smtClean="0"/>
              <a:t>2C_592/2018 vom 1. Oktober 2019, E. 1.2.)</a:t>
            </a:r>
            <a:endParaRPr lang="de-DE" i="1" dirty="0" smtClean="0"/>
          </a:p>
          <a:p>
            <a:pPr lvl="1"/>
            <a:endParaRPr lang="de-DE" dirty="0"/>
          </a:p>
          <a:p>
            <a:pPr marL="1587" lvl="1" indent="0">
              <a:buNone/>
            </a:pPr>
            <a:endParaRPr lang="de-DE" dirty="0" smtClean="0"/>
          </a:p>
          <a:p>
            <a:pPr marL="1587" lvl="1" indent="0">
              <a:buNone/>
            </a:pPr>
            <a:endParaRPr lang="de-DE" dirty="0" smtClean="0"/>
          </a:p>
          <a:p>
            <a:pPr marL="1587" lvl="1" indent="0">
              <a:buNone/>
            </a:pPr>
            <a:endParaRPr lang="de-DE" dirty="0" smtClean="0"/>
          </a:p>
          <a:p>
            <a:pPr lvl="1"/>
            <a:endParaRPr lang="de-DE" dirty="0" smtClean="0"/>
          </a:p>
          <a:p>
            <a:endParaRPr lang="de-DE" dirty="0"/>
          </a:p>
          <a:p>
            <a:endParaRPr lang="de-DE" dirty="0"/>
          </a:p>
        </p:txBody>
      </p:sp>
      <p:sp>
        <p:nvSpPr>
          <p:cNvPr id="3" name="Titel 2"/>
          <p:cNvSpPr>
            <a:spLocks noGrp="1"/>
          </p:cNvSpPr>
          <p:nvPr>
            <p:ph type="title"/>
          </p:nvPr>
        </p:nvSpPr>
        <p:spPr>
          <a:xfrm>
            <a:off x="287338" y="876300"/>
            <a:ext cx="8569325" cy="971550"/>
          </a:xfrm>
        </p:spPr>
        <p:txBody>
          <a:bodyPr/>
          <a:lstStyle/>
          <a:p>
            <a:r>
              <a:rPr lang="de-DE" dirty="0"/>
              <a:t>Rechtsmittel</a:t>
            </a:r>
            <a:br>
              <a:rPr lang="de-DE" dirty="0"/>
            </a:br>
            <a:r>
              <a:rPr lang="de-CH" dirty="0"/>
              <a:t>3. </a:t>
            </a:r>
            <a:r>
              <a:rPr lang="de-DE" dirty="0" smtClean="0"/>
              <a:t>Interkantonale Doppelbesteuerung</a:t>
            </a:r>
            <a:endParaRPr lang="de-DE"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71</a:t>
            </a:fld>
            <a:endParaRPr lang="en-GB" dirty="0"/>
          </a:p>
        </p:txBody>
      </p:sp>
    </p:spTree>
    <p:extLst>
      <p:ext uri="{BB962C8B-B14F-4D97-AF65-F5344CB8AC3E}">
        <p14:creationId xmlns:p14="http://schemas.microsoft.com/office/powerpoint/2010/main" val="17443710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87338" y="1820862"/>
            <a:ext cx="8569325" cy="4808538"/>
          </a:xfrm>
        </p:spPr>
        <p:txBody>
          <a:bodyPr/>
          <a:lstStyle/>
          <a:p>
            <a:pPr lvl="1"/>
            <a:r>
              <a:rPr lang="de-DE" dirty="0" smtClean="0"/>
              <a:t>Verschiedene nationale Steuerrechtsordnungen können kollidieren und zu Doppelbesteuerungen führen.</a:t>
            </a:r>
          </a:p>
          <a:p>
            <a:pPr lvl="1"/>
            <a:r>
              <a:rPr lang="de-DE" dirty="0" smtClean="0"/>
              <a:t>Die internationale Doppelbesteuerung wird vor allem mit Doppelbesteuerungs-abkommen (DBA) vermieden (z.B. DBA CH/D betreffend Vermeidung der Doppelbesteuerung auf dem Gebiet der Einkommens- und Vermögenssteuer, SR 0.672.913.62).</a:t>
            </a:r>
          </a:p>
          <a:p>
            <a:pPr lvl="1"/>
            <a:r>
              <a:rPr lang="de-DE" dirty="0" smtClean="0"/>
              <a:t>Es besteht keine internationales Gericht, das für die Vermeidung von Doppelbesteuerungen zuständig ist.</a:t>
            </a:r>
          </a:p>
          <a:p>
            <a:pPr lvl="1"/>
            <a:r>
              <a:rPr lang="de-DE" dirty="0" smtClean="0"/>
              <a:t>Entweder wird daher der nationale Instanzenzug beschritten oder – wenn ein DBA besteht – ein Verständigungsverfahren eingeleitet. Die Länder sind aber nicht gezwungen, sich zu einigen. Teilweise bestehen Schiedsgerichte.</a:t>
            </a:r>
          </a:p>
          <a:p>
            <a:pPr lvl="1"/>
            <a:r>
              <a:rPr lang="de-DE" dirty="0" smtClean="0"/>
              <a:t>Teilweise bestehen für die Verständigungsverfahren keine Fristen, oft sind es 3 Jahre (z.B. DBA CH/D)</a:t>
            </a:r>
          </a:p>
          <a:p>
            <a:pPr marL="1587" lvl="1" indent="0">
              <a:buNone/>
            </a:pPr>
            <a:endParaRPr lang="de-DE" dirty="0" smtClean="0"/>
          </a:p>
          <a:p>
            <a:pPr marL="1587" lvl="1" indent="0">
              <a:buNone/>
            </a:pPr>
            <a:endParaRPr lang="de-DE" dirty="0" smtClean="0"/>
          </a:p>
          <a:p>
            <a:pPr lvl="1"/>
            <a:endParaRPr lang="de-DE" dirty="0" smtClean="0"/>
          </a:p>
          <a:p>
            <a:endParaRPr lang="de-DE" dirty="0"/>
          </a:p>
          <a:p>
            <a:endParaRPr lang="de-DE" dirty="0"/>
          </a:p>
        </p:txBody>
      </p:sp>
      <p:sp>
        <p:nvSpPr>
          <p:cNvPr id="3" name="Titel 2"/>
          <p:cNvSpPr>
            <a:spLocks noGrp="1"/>
          </p:cNvSpPr>
          <p:nvPr>
            <p:ph type="title"/>
          </p:nvPr>
        </p:nvSpPr>
        <p:spPr>
          <a:xfrm>
            <a:off x="287338" y="876300"/>
            <a:ext cx="8569325" cy="971550"/>
          </a:xfrm>
        </p:spPr>
        <p:txBody>
          <a:bodyPr/>
          <a:lstStyle/>
          <a:p>
            <a:r>
              <a:rPr lang="de-DE" dirty="0"/>
              <a:t>Rechtsmittel</a:t>
            </a:r>
            <a:br>
              <a:rPr lang="de-DE" dirty="0"/>
            </a:br>
            <a:r>
              <a:rPr lang="de-CH" dirty="0"/>
              <a:t>3. </a:t>
            </a:r>
            <a:r>
              <a:rPr lang="de-DE" dirty="0" smtClean="0"/>
              <a:t>Internationale</a:t>
            </a:r>
            <a:r>
              <a:rPr lang="de-DE" dirty="0" smtClean="0">
                <a:solidFill>
                  <a:srgbClr val="FF0000"/>
                </a:solidFill>
              </a:rPr>
              <a:t> </a:t>
            </a:r>
            <a:r>
              <a:rPr lang="de-DE" dirty="0" smtClean="0"/>
              <a:t>Doppelbesteuerung</a:t>
            </a:r>
            <a:endParaRPr lang="de-DE"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72</a:t>
            </a:fld>
            <a:endParaRPr lang="en-GB" dirty="0"/>
          </a:p>
        </p:txBody>
      </p:sp>
    </p:spTree>
    <p:extLst>
      <p:ext uri="{BB962C8B-B14F-4D97-AF65-F5344CB8AC3E}">
        <p14:creationId xmlns:p14="http://schemas.microsoft.com/office/powerpoint/2010/main" val="230947185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a:solidFill>
                  <a:srgbClr val="002060"/>
                </a:solidFill>
              </a:rPr>
              <a:t>Beispiel </a:t>
            </a:r>
            <a:endParaRPr lang="de-CH" b="1" dirty="0" smtClean="0">
              <a:solidFill>
                <a:srgbClr val="002060"/>
              </a:solidFill>
            </a:endParaRPr>
          </a:p>
          <a:p>
            <a:r>
              <a:rPr lang="de-CH" dirty="0" smtClean="0"/>
              <a:t>Das </a:t>
            </a:r>
            <a:r>
              <a:rPr lang="de-CH" dirty="0"/>
              <a:t>Ehepaar A hat </a:t>
            </a:r>
            <a:r>
              <a:rPr lang="de-CH" dirty="0" smtClean="0"/>
              <a:t>Wohnsitz im </a:t>
            </a:r>
            <a:r>
              <a:rPr lang="de-CH" dirty="0"/>
              <a:t>Kanton Graubünden. Sie sind Eigentümer eines bebauten Grundstücks in Frankreich. Im Steuerjahr 2014 deklarierten sie einen Gewinnungskostenüberschuss. Die Steuerverwaltung liess diesen </a:t>
            </a:r>
            <a:r>
              <a:rPr lang="de-CH" dirty="0" smtClean="0"/>
              <a:t>nicht </a:t>
            </a:r>
            <a:r>
              <a:rPr lang="de-CH" dirty="0"/>
              <a:t>zum Abzug zu, berücksichtigte ihn aber satzbestimmend. Dadurch erhöhte sich das </a:t>
            </a:r>
            <a:r>
              <a:rPr lang="de-CH" dirty="0" err="1"/>
              <a:t>Steuerbetreffnis</a:t>
            </a:r>
            <a:r>
              <a:rPr lang="de-CH" dirty="0"/>
              <a:t>.</a:t>
            </a:r>
          </a:p>
          <a:p>
            <a:r>
              <a:rPr lang="de-CH" dirty="0"/>
              <a:t>Die </a:t>
            </a:r>
            <a:r>
              <a:rPr lang="de-CH" dirty="0" smtClean="0"/>
              <a:t>Einsprache des Ehepaars A </a:t>
            </a:r>
            <a:r>
              <a:rPr lang="de-CH" dirty="0"/>
              <a:t>wurde abgewiesen. Das Verwaltungsgericht erwog, dass sich die fehlende Möglichkeit der Berücksichtigung des grundstückbezogenen Auslandsverlusts auf Ebene der direkten Bundessteuer aus Art. 6 Abs. 3 DBG ergebe.</a:t>
            </a:r>
          </a:p>
          <a:p>
            <a:endParaRPr lang="de-CH" b="1" dirty="0">
              <a:solidFill>
                <a:srgbClr val="002060"/>
              </a:solidFill>
            </a:endParaRPr>
          </a:p>
        </p:txBody>
      </p:sp>
      <p:sp>
        <p:nvSpPr>
          <p:cNvPr id="3" name="Titel 2"/>
          <p:cNvSpPr>
            <a:spLocks noGrp="1"/>
          </p:cNvSpPr>
          <p:nvPr>
            <p:ph type="title"/>
          </p:nvPr>
        </p:nvSpPr>
        <p:spPr>
          <a:xfrm>
            <a:off x="287338" y="876300"/>
            <a:ext cx="8569325" cy="971550"/>
          </a:xfrm>
        </p:spPr>
        <p:txBody>
          <a:bodyPr/>
          <a:lstStyle/>
          <a:p>
            <a:r>
              <a:rPr lang="de-DE" dirty="0"/>
              <a:t>Rechtsmittel</a:t>
            </a:r>
            <a:r>
              <a:rPr lang="de-CH" dirty="0"/>
              <a:t/>
            </a:r>
            <a:br>
              <a:rPr lang="de-CH" dirty="0"/>
            </a:br>
            <a:r>
              <a:rPr lang="de-CH" dirty="0"/>
              <a:t>3. Internationale Doppelbesteuerung</a:t>
            </a:r>
          </a:p>
        </p:txBody>
      </p:sp>
      <p:sp>
        <p:nvSpPr>
          <p:cNvPr id="4" name="Foliennummernplatzhalter 3"/>
          <p:cNvSpPr>
            <a:spLocks noGrp="1"/>
          </p:cNvSpPr>
          <p:nvPr>
            <p:ph type="sldNum" sz="quarter" idx="4"/>
          </p:nvPr>
        </p:nvSpPr>
        <p:spPr/>
        <p:txBody>
          <a:bodyPr/>
          <a:lstStyle/>
          <a:p>
            <a:fld id="{D00B8699-042E-8641-BDF0-F72DF0AA4012}" type="slidenum">
              <a:rPr lang="en-GB" smtClean="0"/>
              <a:pPr/>
              <a:t>73</a:t>
            </a:fld>
            <a:endParaRPr lang="en-GB" dirty="0"/>
          </a:p>
        </p:txBody>
      </p:sp>
    </p:spTree>
    <p:extLst>
      <p:ext uri="{BB962C8B-B14F-4D97-AF65-F5344CB8AC3E}">
        <p14:creationId xmlns:p14="http://schemas.microsoft.com/office/powerpoint/2010/main" val="13747910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02060"/>
                </a:solidFill>
              </a:rPr>
              <a:t>Entscheid (Urteil </a:t>
            </a:r>
            <a:r>
              <a:rPr lang="de-CH" b="1" dirty="0">
                <a:solidFill>
                  <a:srgbClr val="002060"/>
                </a:solidFill>
              </a:rPr>
              <a:t>des Bundesgerichts 2C_404/2017 vom 10.05.2017</a:t>
            </a:r>
            <a:r>
              <a:rPr lang="de-CH" b="1" dirty="0" smtClean="0">
                <a:solidFill>
                  <a:srgbClr val="002060"/>
                </a:solidFill>
              </a:rPr>
              <a:t>) (1/2)</a:t>
            </a:r>
          </a:p>
          <a:p>
            <a:r>
              <a:rPr lang="de-CH" dirty="0" smtClean="0"/>
              <a:t>Das </a:t>
            </a:r>
            <a:r>
              <a:rPr lang="de-CH" dirty="0"/>
              <a:t>Bundesgericht erwog, dass bei persönlicher Zugehörigkeit einer natürlichen Person deren Steuerpflicht in der Schweiz unbeschränkt ist, diese sich aber nicht auf Geschäftsbetriebe, Betriebsstätten und Grundstücke im Ausland bezieht (Art. 6 Abs. 1 DBG). Die Abgrenzung der Steuerpflicht für Grundstücke im Verhältnis zum Ausland erfolgt nach den Grundsätzen des Bundesrechts über das Verbot der interkantonalen Doppelbesteuerung (Art. 6 Abs. 3 Satz 1 DBG). Satz 3 stellt klar, dass Auslandsverluste ausschliesslich satzbestimmend zu berücksichtigen </a:t>
            </a:r>
            <a:r>
              <a:rPr lang="de-CH" dirty="0" smtClean="0"/>
              <a:t>sind (Ausnahme Betriebsstätten). Art</a:t>
            </a:r>
            <a:r>
              <a:rPr lang="de-CH" dirty="0"/>
              <a:t>. 7 Abs. 1 DBG legt fest, dass natürliche Personen, die nur für einen Teil ihres Einkommens in der Schweiz steuerpflichtig sind, die Steuer für die in der Schweiz steuerbaren Werte nach dem Steuersatz entrichten, welcher ihrem gesamten Einkommen entspricht. </a:t>
            </a:r>
            <a:endParaRPr lang="de-CH" dirty="0" smtClean="0"/>
          </a:p>
          <a:p>
            <a:r>
              <a:rPr lang="de-CH" dirty="0" smtClean="0"/>
              <a:t>Die Vorinstanz habe die Schweizer Norm korrekt angewendet.</a:t>
            </a:r>
            <a:endParaRPr lang="de-CH" dirty="0"/>
          </a:p>
          <a:p>
            <a:endParaRPr lang="de-CH" b="1" dirty="0">
              <a:solidFill>
                <a:srgbClr val="002060"/>
              </a:solidFill>
            </a:endParaRPr>
          </a:p>
        </p:txBody>
      </p:sp>
      <p:sp>
        <p:nvSpPr>
          <p:cNvPr id="3" name="Titel 2"/>
          <p:cNvSpPr>
            <a:spLocks noGrp="1"/>
          </p:cNvSpPr>
          <p:nvPr>
            <p:ph type="title"/>
          </p:nvPr>
        </p:nvSpPr>
        <p:spPr>
          <a:xfrm>
            <a:off x="287338" y="876300"/>
            <a:ext cx="8569325" cy="971550"/>
          </a:xfrm>
        </p:spPr>
        <p:txBody>
          <a:bodyPr/>
          <a:lstStyle/>
          <a:p>
            <a:r>
              <a:rPr lang="de-DE" dirty="0"/>
              <a:t>Rechtsmittel</a:t>
            </a:r>
            <a:r>
              <a:rPr lang="de-CH" dirty="0"/>
              <a:t/>
            </a:r>
            <a:br>
              <a:rPr lang="de-CH" dirty="0"/>
            </a:br>
            <a:r>
              <a:rPr lang="de-CH" dirty="0"/>
              <a:t>3. Internationale Doppelbesteuerung</a:t>
            </a:r>
          </a:p>
        </p:txBody>
      </p:sp>
      <p:sp>
        <p:nvSpPr>
          <p:cNvPr id="4" name="Foliennummernplatzhalter 3"/>
          <p:cNvSpPr>
            <a:spLocks noGrp="1"/>
          </p:cNvSpPr>
          <p:nvPr>
            <p:ph type="sldNum" sz="quarter" idx="4"/>
          </p:nvPr>
        </p:nvSpPr>
        <p:spPr/>
        <p:txBody>
          <a:bodyPr/>
          <a:lstStyle/>
          <a:p>
            <a:fld id="{D00B8699-042E-8641-BDF0-F72DF0AA4012}" type="slidenum">
              <a:rPr lang="en-GB" smtClean="0"/>
              <a:pPr/>
              <a:t>74</a:t>
            </a:fld>
            <a:endParaRPr lang="en-GB" dirty="0"/>
          </a:p>
        </p:txBody>
      </p:sp>
    </p:spTree>
    <p:extLst>
      <p:ext uri="{BB962C8B-B14F-4D97-AF65-F5344CB8AC3E}">
        <p14:creationId xmlns:p14="http://schemas.microsoft.com/office/powerpoint/2010/main" val="380525722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02060"/>
                </a:solidFill>
              </a:rPr>
              <a:t>Entscheid (Urteil </a:t>
            </a:r>
            <a:r>
              <a:rPr lang="de-CH" b="1" dirty="0">
                <a:solidFill>
                  <a:srgbClr val="002060"/>
                </a:solidFill>
              </a:rPr>
              <a:t>des Bundesgerichts 2C_404/2017 vom 10.05.2017) </a:t>
            </a:r>
            <a:r>
              <a:rPr lang="de-CH" b="1" dirty="0" smtClean="0">
                <a:solidFill>
                  <a:srgbClr val="002060"/>
                </a:solidFill>
              </a:rPr>
              <a:t>(2/2)</a:t>
            </a:r>
          </a:p>
          <a:p>
            <a:r>
              <a:rPr lang="de-CH" dirty="0" smtClean="0"/>
              <a:t>Das </a:t>
            </a:r>
            <a:r>
              <a:rPr lang="de-CH" dirty="0"/>
              <a:t>DBA CH-FR legt fest, dass Einkünfte aus unbeweglichem Vermögen und das unbewegliche Vermögen ausschliesslich am Belegenheitsort besteuert werden können. Die Vermeidung der internationalen Doppelbesteuerung erfolgt in der Schweiz mit der Befreiungsmethode. Es bleibt </a:t>
            </a:r>
            <a:r>
              <a:rPr lang="de-CH" dirty="0" smtClean="0"/>
              <a:t>deshalb </a:t>
            </a:r>
            <a:r>
              <a:rPr lang="de-CH" dirty="0"/>
              <a:t>bei der </a:t>
            </a:r>
            <a:r>
              <a:rPr lang="de-CH" dirty="0" smtClean="0"/>
              <a:t>Schweizer </a:t>
            </a:r>
            <a:r>
              <a:rPr lang="de-CH" dirty="0"/>
              <a:t>Regelung nach Art. 6 und 7 DBG.</a:t>
            </a:r>
          </a:p>
          <a:p>
            <a:r>
              <a:rPr lang="de-CH" dirty="0"/>
              <a:t>Die Beschwerde betreffend </a:t>
            </a:r>
            <a:r>
              <a:rPr lang="de-CH" dirty="0" smtClean="0"/>
              <a:t>wurde </a:t>
            </a:r>
            <a:r>
              <a:rPr lang="de-CH" dirty="0"/>
              <a:t>folglich abgewiesen.</a:t>
            </a:r>
          </a:p>
          <a:p>
            <a:endParaRPr lang="de-CH" b="1" dirty="0">
              <a:solidFill>
                <a:srgbClr val="002060"/>
              </a:solidFill>
            </a:endParaRPr>
          </a:p>
        </p:txBody>
      </p:sp>
      <p:sp>
        <p:nvSpPr>
          <p:cNvPr id="3" name="Titel 2"/>
          <p:cNvSpPr>
            <a:spLocks noGrp="1"/>
          </p:cNvSpPr>
          <p:nvPr>
            <p:ph type="title"/>
          </p:nvPr>
        </p:nvSpPr>
        <p:spPr>
          <a:xfrm>
            <a:off x="287338" y="876300"/>
            <a:ext cx="8569325" cy="971550"/>
          </a:xfrm>
        </p:spPr>
        <p:txBody>
          <a:bodyPr/>
          <a:lstStyle/>
          <a:p>
            <a:r>
              <a:rPr lang="de-DE" dirty="0"/>
              <a:t>Rechtsmittel</a:t>
            </a:r>
            <a:r>
              <a:rPr lang="de-CH" dirty="0"/>
              <a:t/>
            </a:r>
            <a:br>
              <a:rPr lang="de-CH" dirty="0"/>
            </a:br>
            <a:r>
              <a:rPr lang="de-CH" dirty="0"/>
              <a:t>3. Internationale Doppelbesteuerung</a:t>
            </a:r>
          </a:p>
        </p:txBody>
      </p:sp>
      <p:sp>
        <p:nvSpPr>
          <p:cNvPr id="4" name="Foliennummernplatzhalter 3"/>
          <p:cNvSpPr>
            <a:spLocks noGrp="1"/>
          </p:cNvSpPr>
          <p:nvPr>
            <p:ph type="sldNum" sz="quarter" idx="4"/>
          </p:nvPr>
        </p:nvSpPr>
        <p:spPr/>
        <p:txBody>
          <a:bodyPr/>
          <a:lstStyle/>
          <a:p>
            <a:fld id="{D00B8699-042E-8641-BDF0-F72DF0AA4012}" type="slidenum">
              <a:rPr lang="en-GB" smtClean="0"/>
              <a:pPr/>
              <a:t>75</a:t>
            </a:fld>
            <a:endParaRPr lang="en-GB" dirty="0"/>
          </a:p>
        </p:txBody>
      </p:sp>
    </p:spTree>
    <p:extLst>
      <p:ext uri="{BB962C8B-B14F-4D97-AF65-F5344CB8AC3E}">
        <p14:creationId xmlns:p14="http://schemas.microsoft.com/office/powerpoint/2010/main" val="5791630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87338" y="876300"/>
            <a:ext cx="8569325" cy="971550"/>
          </a:xfrm>
        </p:spPr>
        <p:txBody>
          <a:bodyPr/>
          <a:lstStyle/>
          <a:p>
            <a:r>
              <a:rPr lang="de-CH" dirty="0" smtClean="0"/>
              <a:t>Rechtsmittel</a:t>
            </a:r>
            <a:br>
              <a:rPr lang="de-CH" dirty="0" smtClean="0"/>
            </a:br>
            <a:r>
              <a:rPr lang="de-CH" dirty="0"/>
              <a:t>C</a:t>
            </a:r>
            <a:r>
              <a:rPr lang="de-CH" dirty="0" smtClean="0"/>
              <a:t>) Materielle Aspekte</a:t>
            </a: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76</a:t>
            </a:fld>
            <a:endParaRPr lang="en-GB" dirty="0"/>
          </a:p>
        </p:txBody>
      </p:sp>
    </p:spTree>
    <p:extLst>
      <p:ext uri="{BB962C8B-B14F-4D97-AF65-F5344CB8AC3E}">
        <p14:creationId xmlns:p14="http://schemas.microsoft.com/office/powerpoint/2010/main" val="379010889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lvl="1" indent="0">
              <a:buNone/>
            </a:pPr>
            <a:r>
              <a:rPr lang="de-CH" b="1" dirty="0">
                <a:solidFill>
                  <a:srgbClr val="0C1C43"/>
                </a:solidFill>
                <a:ea typeface="+mn-ea"/>
              </a:rPr>
              <a:t>ZGB 8</a:t>
            </a:r>
          </a:p>
          <a:p>
            <a:pPr lvl="1"/>
            <a:r>
              <a:rPr lang="de-CH" dirty="0"/>
              <a:t>«Wo das Gesetz es nicht anders bestimmt, hat derjenige das Vorhandensein einer behaupteten Tatsache zu beweisen, der aus ihr Rechte ableitet</a:t>
            </a:r>
            <a:r>
              <a:rPr lang="de-CH" dirty="0" smtClean="0"/>
              <a:t>»</a:t>
            </a:r>
            <a:endParaRPr lang="de-CH" dirty="0"/>
          </a:p>
          <a:p>
            <a:pPr marL="0" lvl="1" indent="0">
              <a:buNone/>
            </a:pPr>
            <a:r>
              <a:rPr lang="de-CH" b="1" dirty="0">
                <a:solidFill>
                  <a:srgbClr val="0C1C43"/>
                </a:solidFill>
                <a:ea typeface="+mn-ea"/>
              </a:rPr>
              <a:t>Fristwahrung</a:t>
            </a:r>
          </a:p>
          <a:p>
            <a:pPr lvl="1"/>
            <a:r>
              <a:rPr lang="de-CH" dirty="0" smtClean="0"/>
              <a:t>Steuerpflichtige tragen die </a:t>
            </a:r>
            <a:r>
              <a:rPr lang="de-CH" dirty="0"/>
              <a:t>Beweislast für steueraufhebende und steuermindernde </a:t>
            </a:r>
            <a:r>
              <a:rPr lang="de-CH" dirty="0" smtClean="0"/>
              <a:t>Tatsachen.</a:t>
            </a:r>
          </a:p>
          <a:p>
            <a:pPr lvl="1"/>
            <a:r>
              <a:rPr lang="de-CH" dirty="0" smtClean="0"/>
              <a:t>Die Steuerbehörden tragen die Beweislast für steuerbegründende und steuererhöhende Elemente</a:t>
            </a:r>
          </a:p>
          <a:p>
            <a:pPr lvl="1"/>
            <a:r>
              <a:rPr lang="de-CH" dirty="0" smtClean="0"/>
              <a:t>Die Beweislast der rechtzeitigen Einreichung von Unterlagen </a:t>
            </a:r>
            <a:r>
              <a:rPr lang="de-CH" dirty="0"/>
              <a:t>trägt der </a:t>
            </a:r>
            <a:r>
              <a:rPr lang="de-CH" dirty="0" smtClean="0"/>
              <a:t>Steuerpflichtige</a:t>
            </a:r>
          </a:p>
          <a:p>
            <a:pPr lvl="1"/>
            <a:r>
              <a:rPr lang="de-CH" dirty="0" smtClean="0"/>
              <a:t>Die Beweislast der Zustellung von  Verfügungen / Entscheiden trägt die Steuerbehörde</a:t>
            </a:r>
            <a:endParaRPr lang="de-CH" dirty="0"/>
          </a:p>
          <a:p>
            <a:pPr lvl="2"/>
            <a:endParaRPr lang="de-CH" dirty="0"/>
          </a:p>
          <a:p>
            <a:endParaRPr lang="de-CH" dirty="0"/>
          </a:p>
        </p:txBody>
      </p:sp>
      <p:sp>
        <p:nvSpPr>
          <p:cNvPr id="3" name="Titel 2"/>
          <p:cNvSpPr>
            <a:spLocks noGrp="1"/>
          </p:cNvSpPr>
          <p:nvPr>
            <p:ph type="title"/>
          </p:nvPr>
        </p:nvSpPr>
        <p:spPr>
          <a:xfrm>
            <a:off x="287338" y="876300"/>
            <a:ext cx="8569325" cy="971550"/>
          </a:xfrm>
        </p:spPr>
        <p:txBody>
          <a:bodyPr/>
          <a:lstStyle/>
          <a:p>
            <a:r>
              <a:rPr lang="de-CH" dirty="0" smtClean="0"/>
              <a:t>Rechtsmittel</a:t>
            </a:r>
            <a:br>
              <a:rPr lang="de-CH" dirty="0" smtClean="0"/>
            </a:br>
            <a:r>
              <a:rPr lang="de-CH" dirty="0" smtClean="0"/>
              <a:t>1. </a:t>
            </a:r>
            <a:r>
              <a:rPr lang="de-DE" dirty="0" smtClean="0"/>
              <a:t>Beweislastverteilung</a:t>
            </a: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77</a:t>
            </a:fld>
            <a:endParaRPr lang="en-GB" dirty="0"/>
          </a:p>
        </p:txBody>
      </p:sp>
    </p:spTree>
    <p:extLst>
      <p:ext uri="{BB962C8B-B14F-4D97-AF65-F5344CB8AC3E}">
        <p14:creationId xmlns:p14="http://schemas.microsoft.com/office/powerpoint/2010/main" val="39913369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Beispiel </a:t>
            </a:r>
            <a:r>
              <a:rPr lang="de-CH" b="1" dirty="0">
                <a:solidFill>
                  <a:srgbClr val="002060"/>
                </a:solidFill>
              </a:rPr>
              <a:t>(1/2</a:t>
            </a:r>
            <a:r>
              <a:rPr lang="de-CH" b="1" dirty="0" smtClean="0">
                <a:solidFill>
                  <a:srgbClr val="002060"/>
                </a:solidFill>
              </a:rPr>
              <a:t>)</a:t>
            </a:r>
            <a:endParaRPr lang="de-CH" b="1" dirty="0" smtClean="0">
              <a:solidFill>
                <a:srgbClr val="0C1C43"/>
              </a:solidFill>
            </a:endParaRPr>
          </a:p>
          <a:p>
            <a:r>
              <a:rPr lang="de-CH" dirty="0" smtClean="0"/>
              <a:t>Der </a:t>
            </a:r>
            <a:r>
              <a:rPr lang="de-CH" dirty="0"/>
              <a:t>Steuerpflichtige B deklariert einzig Lohneinkünfte von </a:t>
            </a:r>
            <a:r>
              <a:rPr lang="de-CH" dirty="0" smtClean="0"/>
              <a:t>netto CHF 50'000. </a:t>
            </a:r>
            <a:r>
              <a:rPr lang="de-CH" dirty="0"/>
              <a:t>In Anbetracht seines Lebensstils – er deklariert </a:t>
            </a:r>
            <a:r>
              <a:rPr lang="de-CH" dirty="0" smtClean="0"/>
              <a:t>z.B. </a:t>
            </a:r>
            <a:r>
              <a:rPr lang="de-CH" dirty="0"/>
              <a:t>Eigentümer mehrerer Luxusautos zu sein – nimmt die </a:t>
            </a:r>
            <a:r>
              <a:rPr lang="de-CH" dirty="0" smtClean="0"/>
              <a:t>Steuerverwaltung </a:t>
            </a:r>
            <a:r>
              <a:rPr lang="de-CH" dirty="0"/>
              <a:t>an, er verfüge über nicht </a:t>
            </a:r>
            <a:r>
              <a:rPr lang="de-CH" dirty="0" smtClean="0"/>
              <a:t>deklariertes </a:t>
            </a:r>
            <a:r>
              <a:rPr lang="de-CH" dirty="0"/>
              <a:t>Einkommen, welche er mit Ausübung einer Nebenerwerbstätigkeit </a:t>
            </a:r>
            <a:r>
              <a:rPr lang="de-CH" dirty="0" smtClean="0"/>
              <a:t>erwirtschaftet. </a:t>
            </a:r>
            <a:r>
              <a:rPr lang="de-CH" dirty="0"/>
              <a:t>Sie ist jedoch nicht im Stande, diese Tatsache zu </a:t>
            </a:r>
            <a:r>
              <a:rPr lang="de-CH" dirty="0" smtClean="0"/>
              <a:t>beweisen und </a:t>
            </a:r>
            <a:r>
              <a:rPr lang="de-CH" dirty="0"/>
              <a:t>kann daher das steuerbare Einkommen des Steuerpflichtigen </a:t>
            </a:r>
            <a:r>
              <a:rPr lang="de-CH" dirty="0" smtClean="0"/>
              <a:t>nicht erhöhen (Beweispflicht </a:t>
            </a:r>
            <a:r>
              <a:rPr lang="de-CH" dirty="0" err="1" smtClean="0"/>
              <a:t>SteuerV</a:t>
            </a:r>
            <a:r>
              <a:rPr lang="de-CH" dirty="0" smtClean="0"/>
              <a:t>). </a:t>
            </a:r>
          </a:p>
          <a:p>
            <a:r>
              <a:rPr lang="de-CH" dirty="0" smtClean="0"/>
              <a:t>Den </a:t>
            </a:r>
            <a:r>
              <a:rPr lang="de-CH" dirty="0"/>
              <a:t>geschätzten Lebensaufwand dürfte </a:t>
            </a:r>
            <a:r>
              <a:rPr lang="de-CH" dirty="0" smtClean="0"/>
              <a:t>sie aber </a:t>
            </a:r>
            <a:r>
              <a:rPr lang="de-CH" dirty="0"/>
              <a:t>– im Rahmen einer </a:t>
            </a:r>
            <a:r>
              <a:rPr lang="de-CH" dirty="0" smtClean="0"/>
              <a:t>Ermessens-veranlagung </a:t>
            </a:r>
            <a:r>
              <a:rPr lang="de-CH" dirty="0"/>
              <a:t>– </a:t>
            </a:r>
            <a:r>
              <a:rPr lang="de-CH" dirty="0" smtClean="0"/>
              <a:t>berücksichtigen und zusätzliches </a:t>
            </a:r>
            <a:r>
              <a:rPr lang="de-CH" dirty="0"/>
              <a:t>Einkommen aufrechnen, wenn der Steuerpflichtige trotz Mahnung keine zusätzlichen Angaben macht und damit seine Verfahrenspflichten nicht erfüllt. </a:t>
            </a:r>
            <a:endParaRPr lang="de-CH" dirty="0" smtClean="0"/>
          </a:p>
          <a:p>
            <a:r>
              <a:rPr lang="de-CH" dirty="0" smtClean="0"/>
              <a:t>Nun liegt es am Pflichtigen nachzuweisen, dass die Schätzung falsch war. Die Beweislast «kippt» also (Beweispflicht Steuerpflichtiger).</a:t>
            </a:r>
            <a:endParaRPr lang="de-CH" dirty="0"/>
          </a:p>
        </p:txBody>
      </p:sp>
      <p:sp>
        <p:nvSpPr>
          <p:cNvPr id="3" name="Titel 2"/>
          <p:cNvSpPr>
            <a:spLocks noGrp="1"/>
          </p:cNvSpPr>
          <p:nvPr>
            <p:ph type="title"/>
          </p:nvPr>
        </p:nvSpPr>
        <p:spPr>
          <a:xfrm>
            <a:off x="287338" y="876300"/>
            <a:ext cx="8569325" cy="971550"/>
          </a:xfrm>
        </p:spPr>
        <p:txBody>
          <a:bodyPr/>
          <a:lstStyle/>
          <a:p>
            <a:r>
              <a:rPr lang="de-CH" dirty="0"/>
              <a:t>Rechtsmittel</a:t>
            </a:r>
            <a:br>
              <a:rPr lang="de-CH" dirty="0"/>
            </a:br>
            <a:r>
              <a:rPr lang="de-CH" dirty="0"/>
              <a:t>1. </a:t>
            </a:r>
            <a:r>
              <a:rPr lang="de-DE" dirty="0"/>
              <a:t>Beweislastverteilung</a:t>
            </a: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78</a:t>
            </a:fld>
            <a:endParaRPr lang="en-GB" dirty="0"/>
          </a:p>
        </p:txBody>
      </p:sp>
    </p:spTree>
    <p:extLst>
      <p:ext uri="{BB962C8B-B14F-4D97-AF65-F5344CB8AC3E}">
        <p14:creationId xmlns:p14="http://schemas.microsoft.com/office/powerpoint/2010/main" val="96091540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1587" lvl="1" indent="0">
              <a:buNone/>
            </a:pPr>
            <a:r>
              <a:rPr lang="de-CH" b="1" dirty="0" smtClean="0">
                <a:solidFill>
                  <a:srgbClr val="0C1C43"/>
                </a:solidFill>
              </a:rPr>
              <a:t>Beispiel (</a:t>
            </a:r>
            <a:r>
              <a:rPr lang="de-CH" b="1" dirty="0">
                <a:solidFill>
                  <a:srgbClr val="0C1C43"/>
                </a:solidFill>
              </a:rPr>
              <a:t>1/2</a:t>
            </a:r>
            <a:r>
              <a:rPr lang="de-CH" b="1" dirty="0" smtClean="0">
                <a:solidFill>
                  <a:srgbClr val="0C1C43"/>
                </a:solidFill>
              </a:rPr>
              <a:t>)</a:t>
            </a:r>
          </a:p>
          <a:p>
            <a:pPr marL="1587" lvl="1" indent="0">
              <a:buNone/>
            </a:pPr>
            <a:r>
              <a:rPr lang="de-CH" dirty="0" smtClean="0"/>
              <a:t>Hans Weber, im Kanton Nidwalden steuerpflichtig, erhebt Einsprache gegen die Steuerveranlagung betreffend die kantonale Einkommenssteuer und beantragt, ihm sei der Kinderabzug zu gewähren. </a:t>
            </a:r>
          </a:p>
          <a:p>
            <a:pPr marL="1587" lvl="1" indent="0">
              <a:buNone/>
            </a:pPr>
            <a:r>
              <a:rPr lang="de-CH" dirty="0" smtClean="0"/>
              <a:t>Die Steuerverwaltung bemerkt bei der Behandlung der Einsprache, dass ihm der Unterhaltsabzug zu Unrecht gewährt wurde.</a:t>
            </a:r>
          </a:p>
          <a:p>
            <a:pPr marL="1587" lvl="1" indent="0">
              <a:buNone/>
            </a:pPr>
            <a:endParaRPr lang="de-CH" dirty="0" smtClean="0"/>
          </a:p>
          <a:p>
            <a:pPr marL="287337" lvl="1" indent="-285750"/>
            <a:r>
              <a:rPr lang="de-CH" dirty="0" smtClean="0"/>
              <a:t>Was kann sie machen? Und was muss sie beachten?</a:t>
            </a:r>
          </a:p>
          <a:p>
            <a:pPr marL="287337" lvl="1" indent="-285750"/>
            <a:r>
              <a:rPr lang="de-CH" dirty="0" smtClean="0"/>
              <a:t>Hilft es Herrn Weber, wenn er die Einsprache zurückzieht?  </a:t>
            </a:r>
          </a:p>
          <a:p>
            <a:endParaRPr lang="de-CH" dirty="0"/>
          </a:p>
          <a:p>
            <a:endParaRPr lang="de-DE" dirty="0"/>
          </a:p>
          <a:p>
            <a:endParaRPr lang="de-DE" dirty="0"/>
          </a:p>
          <a:p>
            <a:endParaRPr lang="de-DE" dirty="0"/>
          </a:p>
        </p:txBody>
      </p:sp>
      <p:sp>
        <p:nvSpPr>
          <p:cNvPr id="3" name="Titel 2"/>
          <p:cNvSpPr>
            <a:spLocks noGrp="1"/>
          </p:cNvSpPr>
          <p:nvPr>
            <p:ph type="title"/>
          </p:nvPr>
        </p:nvSpPr>
        <p:spPr>
          <a:xfrm>
            <a:off x="287338" y="876300"/>
            <a:ext cx="8569325" cy="971550"/>
          </a:xfrm>
        </p:spPr>
        <p:txBody>
          <a:bodyPr/>
          <a:lstStyle/>
          <a:p>
            <a:r>
              <a:rPr lang="de-DE" dirty="0"/>
              <a:t>Rechtsmittel</a:t>
            </a:r>
            <a:br>
              <a:rPr lang="de-DE" dirty="0"/>
            </a:br>
            <a:r>
              <a:rPr lang="de-DE" dirty="0" smtClean="0"/>
              <a:t>2. </a:t>
            </a:r>
            <a:r>
              <a:rPr lang="de-DE" dirty="0" err="1" smtClean="0"/>
              <a:t>Reformatio</a:t>
            </a:r>
            <a:r>
              <a:rPr lang="de-DE" dirty="0" smtClean="0"/>
              <a:t> in </a:t>
            </a:r>
            <a:r>
              <a:rPr lang="de-DE" dirty="0" err="1" smtClean="0"/>
              <a:t>peius</a:t>
            </a:r>
            <a:endParaRPr lang="de-DE"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79</a:t>
            </a:fld>
            <a:endParaRPr lang="en-GB" dirty="0"/>
          </a:p>
        </p:txBody>
      </p:sp>
    </p:spTree>
    <p:extLst>
      <p:ext uri="{BB962C8B-B14F-4D97-AF65-F5344CB8AC3E}">
        <p14:creationId xmlns:p14="http://schemas.microsoft.com/office/powerpoint/2010/main" val="1679578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dirty="0"/>
              <a:t>Beschwerdelegitimation im weiteren Sinne</a:t>
            </a:r>
          </a:p>
          <a:p>
            <a:pPr marL="285750" indent="-285750">
              <a:buFont typeface="Arial" panose="020B0604020202020204" pitchFamily="34" charset="0"/>
              <a:buChar char="•"/>
            </a:pPr>
            <a:r>
              <a:rPr lang="de-CH" dirty="0" smtClean="0"/>
              <a:t>Partei- und Prozessfähigkeit</a:t>
            </a:r>
            <a:endParaRPr lang="de-CH" dirty="0"/>
          </a:p>
          <a:p>
            <a:r>
              <a:rPr lang="de-CH" dirty="0"/>
              <a:t>Beschwerdelegitimation im engeren Sinne</a:t>
            </a:r>
          </a:p>
          <a:p>
            <a:pPr marL="285750" indent="-285750">
              <a:buFont typeface="Arial" panose="020B0604020202020204" pitchFamily="34" charset="0"/>
              <a:buChar char="•"/>
            </a:pPr>
            <a:r>
              <a:rPr lang="de-CH" dirty="0"/>
              <a:t>Formelle </a:t>
            </a:r>
            <a:r>
              <a:rPr lang="de-CH" dirty="0" smtClean="0"/>
              <a:t>Beschwerde</a:t>
            </a:r>
            <a:endParaRPr lang="de-CH" dirty="0"/>
          </a:p>
          <a:p>
            <a:pPr marL="554400" lvl="1" indent="-285750">
              <a:spcBef>
                <a:spcPts val="24"/>
              </a:spcBef>
              <a:buFont typeface="Symbol" panose="05050102010706020507" pitchFamily="18" charset="2"/>
              <a:buChar char="-"/>
            </a:pPr>
            <a:r>
              <a:rPr lang="de-CH" sz="1400" dirty="0"/>
              <a:t>Am Verfahren vor der Vorinstanz teilgenommen</a:t>
            </a:r>
          </a:p>
          <a:p>
            <a:pPr marL="554400" lvl="1" indent="-285750">
              <a:spcBef>
                <a:spcPts val="24"/>
              </a:spcBef>
              <a:buFont typeface="Symbol" panose="05050102010706020507" pitchFamily="18" charset="2"/>
              <a:buChar char="-"/>
            </a:pPr>
            <a:r>
              <a:rPr lang="de-CH" sz="1400" dirty="0"/>
              <a:t>Mit den Anträgen ganz oder teilweise unterlegen ist</a:t>
            </a:r>
          </a:p>
          <a:p>
            <a:pPr marL="285750" indent="-285750">
              <a:buFont typeface="Arial" panose="020B0604020202020204" pitchFamily="34" charset="0"/>
              <a:buChar char="•"/>
            </a:pPr>
            <a:r>
              <a:rPr lang="de-CH" dirty="0"/>
              <a:t>Materielle </a:t>
            </a:r>
            <a:r>
              <a:rPr lang="de-CH" dirty="0" smtClean="0"/>
              <a:t>Beschwerde</a:t>
            </a:r>
            <a:endParaRPr lang="de-CH" dirty="0"/>
          </a:p>
          <a:p>
            <a:pPr marL="554400" lvl="1" indent="-285750">
              <a:spcBef>
                <a:spcPts val="24"/>
              </a:spcBef>
              <a:buFont typeface="Symbol" panose="05050102010706020507" pitchFamily="18" charset="2"/>
              <a:buChar char="-"/>
            </a:pPr>
            <a:r>
              <a:rPr lang="de-CH" sz="1400" dirty="0"/>
              <a:t>Besonders berührt: Stärker als jedermann betroffen ist</a:t>
            </a:r>
          </a:p>
          <a:p>
            <a:pPr marL="554400" lvl="1" indent="-285750">
              <a:spcBef>
                <a:spcPts val="24"/>
              </a:spcBef>
              <a:buFont typeface="Symbol" panose="05050102010706020507" pitchFamily="18" charset="2"/>
              <a:buChar char="-"/>
            </a:pPr>
            <a:r>
              <a:rPr lang="de-CH" sz="1400" dirty="0"/>
              <a:t>Schutzwürdiges Interesse: Die Gutheissung der Einsprache/Rekus/Beschwerde für die Betroffene Person einen rechtlichen oder tatsächlichen Nutzen zur Folge hat</a:t>
            </a:r>
          </a:p>
          <a:p>
            <a:pPr lvl="2">
              <a:buFont typeface="Wingdings" panose="05000000000000000000" pitchFamily="2" charset="2"/>
              <a:buChar char="Ø"/>
            </a:pPr>
            <a:r>
              <a:rPr lang="de-CH" dirty="0" smtClean="0"/>
              <a:t> Grundsätzlich </a:t>
            </a:r>
            <a:r>
              <a:rPr lang="de-CH" dirty="0"/>
              <a:t>der Steuerpflichtige, kann aber auch auf andere Private zutreffen</a:t>
            </a:r>
          </a:p>
          <a:p>
            <a:r>
              <a:rPr lang="de-CH" dirty="0"/>
              <a:t>Die Beschwerdebefugnis vor den kantonalen Instanzen darf nicht eingeschränkter </a:t>
            </a:r>
            <a:r>
              <a:rPr lang="de-CH" dirty="0" smtClean="0"/>
              <a:t>sein als </a:t>
            </a:r>
            <a:r>
              <a:rPr lang="de-CH" dirty="0"/>
              <a:t>diejenige vor dem Bundesgericht (Art. 111 DBG).</a:t>
            </a:r>
          </a:p>
          <a:p>
            <a:endParaRPr lang="de-CH" dirty="0"/>
          </a:p>
        </p:txBody>
      </p:sp>
      <p:sp>
        <p:nvSpPr>
          <p:cNvPr id="3" name="Titel 2"/>
          <p:cNvSpPr>
            <a:spLocks noGrp="1"/>
          </p:cNvSpPr>
          <p:nvPr>
            <p:ph type="title"/>
          </p:nvPr>
        </p:nvSpPr>
        <p:spPr>
          <a:xfrm>
            <a:off x="287338" y="876300"/>
            <a:ext cx="8569325" cy="971550"/>
          </a:xfrm>
        </p:spPr>
        <p:txBody>
          <a:bodyPr/>
          <a:lstStyle/>
          <a:p>
            <a:r>
              <a:rPr lang="de-CH" dirty="0" smtClean="0"/>
              <a:t>Rechtsmittel</a:t>
            </a:r>
            <a:br>
              <a:rPr lang="de-CH" dirty="0" smtClean="0"/>
            </a:br>
            <a:r>
              <a:rPr lang="de-CH" dirty="0" smtClean="0"/>
              <a:t>3. Legitimation</a:t>
            </a: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8</a:t>
            </a:fld>
            <a:endParaRPr lang="en-GB" dirty="0"/>
          </a:p>
        </p:txBody>
      </p:sp>
    </p:spTree>
    <p:extLst>
      <p:ext uri="{BB962C8B-B14F-4D97-AF65-F5344CB8AC3E}">
        <p14:creationId xmlns:p14="http://schemas.microsoft.com/office/powerpoint/2010/main" val="184778781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1587" lvl="1" indent="0">
              <a:buNone/>
            </a:pPr>
            <a:r>
              <a:rPr lang="de-CH" b="1" dirty="0" smtClean="0">
                <a:solidFill>
                  <a:srgbClr val="0C1C43"/>
                </a:solidFill>
              </a:rPr>
              <a:t>Lösung</a:t>
            </a:r>
          </a:p>
          <a:p>
            <a:pPr marL="287337" lvl="1" indent="-285750">
              <a:buFont typeface="Wingdings" panose="05000000000000000000" pitchFamily="2" charset="2"/>
              <a:buChar char="Ø"/>
            </a:pPr>
            <a:r>
              <a:rPr lang="de-CH" dirty="0" smtClean="0"/>
              <a:t>Die Steuerverwaltung kann grundsätzlich den ursprünglichen Entscheid zu Ungunsten Herrn Webers abändern. Sie muss ihm allerdings vorab das rechtliche Gehör gewähren.</a:t>
            </a:r>
          </a:p>
          <a:p>
            <a:pPr marL="287337" lvl="1" indent="-285750">
              <a:buFont typeface="Wingdings" panose="05000000000000000000" pitchFamily="2" charset="2"/>
              <a:buChar char="Ø"/>
            </a:pPr>
            <a:r>
              <a:rPr lang="de-CH" dirty="0" smtClean="0"/>
              <a:t>Dieses </a:t>
            </a:r>
            <a:r>
              <a:rPr lang="de-CH" dirty="0"/>
              <a:t>Vorgehen ist zulässig und ein Rückzug der Einsprache würde daran nichts </a:t>
            </a:r>
            <a:r>
              <a:rPr lang="de-CH" dirty="0" smtClean="0"/>
              <a:t>ändern (vgl. Art. 204 Abs. 2 </a:t>
            </a:r>
            <a:r>
              <a:rPr lang="de-CH" dirty="0" err="1" smtClean="0"/>
              <a:t>i.V.m</a:t>
            </a:r>
            <a:r>
              <a:rPr lang="de-CH" dirty="0" smtClean="0"/>
              <a:t>. 205 Abs. </a:t>
            </a:r>
            <a:r>
              <a:rPr lang="de-CH" dirty="0"/>
              <a:t>1 </a:t>
            </a:r>
            <a:r>
              <a:rPr lang="de-CH" dirty="0" err="1"/>
              <a:t>StG</a:t>
            </a:r>
            <a:r>
              <a:rPr lang="de-CH" dirty="0"/>
              <a:t> NW ).</a:t>
            </a:r>
          </a:p>
          <a:p>
            <a:pPr marL="1587" lvl="1" indent="0">
              <a:buNone/>
            </a:pPr>
            <a:endParaRPr lang="de-CH" dirty="0"/>
          </a:p>
          <a:p>
            <a:endParaRPr lang="de-DE" dirty="0"/>
          </a:p>
          <a:p>
            <a:endParaRPr lang="de-DE" dirty="0"/>
          </a:p>
          <a:p>
            <a:endParaRPr lang="de-DE" dirty="0"/>
          </a:p>
        </p:txBody>
      </p:sp>
      <p:sp>
        <p:nvSpPr>
          <p:cNvPr id="3" name="Titel 2"/>
          <p:cNvSpPr>
            <a:spLocks noGrp="1"/>
          </p:cNvSpPr>
          <p:nvPr>
            <p:ph type="title"/>
          </p:nvPr>
        </p:nvSpPr>
        <p:spPr>
          <a:xfrm>
            <a:off x="287338" y="876300"/>
            <a:ext cx="8569325" cy="971550"/>
          </a:xfrm>
        </p:spPr>
        <p:txBody>
          <a:bodyPr/>
          <a:lstStyle/>
          <a:p>
            <a:r>
              <a:rPr lang="de-DE" dirty="0"/>
              <a:t>Rechtsmittel</a:t>
            </a:r>
            <a:br>
              <a:rPr lang="de-DE" dirty="0"/>
            </a:br>
            <a:r>
              <a:rPr lang="de-DE" dirty="0" smtClean="0"/>
              <a:t>2. </a:t>
            </a:r>
            <a:r>
              <a:rPr lang="de-DE" dirty="0" err="1" smtClean="0"/>
              <a:t>Reformatio</a:t>
            </a:r>
            <a:r>
              <a:rPr lang="de-DE" dirty="0" smtClean="0"/>
              <a:t> in </a:t>
            </a:r>
            <a:r>
              <a:rPr lang="de-DE" dirty="0" err="1" smtClean="0"/>
              <a:t>peius</a:t>
            </a:r>
            <a:endParaRPr lang="de-DE"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80</a:t>
            </a:fld>
            <a:endParaRPr lang="en-GB" dirty="0"/>
          </a:p>
        </p:txBody>
      </p:sp>
    </p:spTree>
    <p:extLst>
      <p:ext uri="{BB962C8B-B14F-4D97-AF65-F5344CB8AC3E}">
        <p14:creationId xmlns:p14="http://schemas.microsoft.com/office/powerpoint/2010/main" val="217429999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dirty="0" err="1" smtClean="0"/>
              <a:t>Reformatio</a:t>
            </a:r>
            <a:r>
              <a:rPr lang="de-CH" dirty="0" smtClean="0"/>
              <a:t> in </a:t>
            </a:r>
            <a:r>
              <a:rPr lang="de-CH" dirty="0" err="1" smtClean="0"/>
              <a:t>peius</a:t>
            </a:r>
            <a:r>
              <a:rPr lang="de-CH" dirty="0" smtClean="0"/>
              <a:t> bedeutet, </a:t>
            </a:r>
          </a:p>
          <a:p>
            <a:pPr marL="285750" indent="-285750">
              <a:buFont typeface="Arial" panose="020B0604020202020204" pitchFamily="34" charset="0"/>
              <a:buChar char="•"/>
            </a:pPr>
            <a:r>
              <a:rPr lang="de-CH" dirty="0" smtClean="0"/>
              <a:t>die Rechtsmittelbehörde hebt Verfügung/Entscheid, wie vom Beschwerdeführer verlangt, auf aber</a:t>
            </a:r>
          </a:p>
          <a:p>
            <a:pPr marL="285750" indent="-285750">
              <a:buFont typeface="Arial" panose="020B0604020202020204" pitchFamily="34" charset="0"/>
              <a:buChar char="•"/>
            </a:pPr>
            <a:r>
              <a:rPr lang="de-CH" dirty="0" smtClean="0"/>
              <a:t>nicht zu seinen Gunsten sondern </a:t>
            </a:r>
            <a:r>
              <a:rPr lang="de-CH" b="1" dirty="0" smtClean="0"/>
              <a:t>zu seinen Ungunsten.</a:t>
            </a:r>
            <a:endParaRPr lang="de-CH" b="1" dirty="0"/>
          </a:p>
          <a:p>
            <a:r>
              <a:rPr lang="de-CH" dirty="0" smtClean="0"/>
              <a:t>Eine </a:t>
            </a:r>
            <a:r>
              <a:rPr lang="de-CH" dirty="0" err="1" smtClean="0"/>
              <a:t>reformatio</a:t>
            </a:r>
            <a:r>
              <a:rPr lang="de-CH" dirty="0" smtClean="0"/>
              <a:t> ist möglich bei</a:t>
            </a:r>
          </a:p>
          <a:p>
            <a:pPr marL="285750" indent="-285750">
              <a:buFont typeface="Arial" panose="020B0604020202020204" pitchFamily="34" charset="0"/>
              <a:buChar char="•"/>
            </a:pPr>
            <a:r>
              <a:rPr lang="de-CH" dirty="0" smtClean="0"/>
              <a:t>Einsprache (135 Abs. 1 DBG; 205 Abs. 1 </a:t>
            </a:r>
            <a:r>
              <a:rPr lang="de-CH" dirty="0" err="1" smtClean="0"/>
              <a:t>StG</a:t>
            </a:r>
            <a:r>
              <a:rPr lang="de-CH" dirty="0" smtClean="0"/>
              <a:t> NW), </a:t>
            </a:r>
          </a:p>
          <a:p>
            <a:pPr marL="285750" indent="-285750">
              <a:buFont typeface="Arial" panose="020B0604020202020204" pitchFamily="34" charset="0"/>
              <a:buChar char="•"/>
            </a:pPr>
            <a:r>
              <a:rPr lang="de-CH" dirty="0" smtClean="0"/>
              <a:t>Beschwerde kantonale Instanz(en) (143 Abs. 1 DBG bzw. 145 Abs. 2 </a:t>
            </a:r>
            <a:r>
              <a:rPr lang="de-CH" dirty="0" err="1" smtClean="0"/>
              <a:t>i.V.m</a:t>
            </a:r>
            <a:r>
              <a:rPr lang="de-CH" dirty="0" smtClean="0"/>
              <a:t>. 143 Abs. 1 DBG; 207 </a:t>
            </a:r>
            <a:r>
              <a:rPr lang="de-CH" dirty="0" err="1" smtClean="0"/>
              <a:t>StG</a:t>
            </a:r>
            <a:r>
              <a:rPr lang="de-CH" dirty="0" smtClean="0"/>
              <a:t> NW), </a:t>
            </a:r>
          </a:p>
          <a:p>
            <a:pPr marL="285750" indent="-285750">
              <a:buFont typeface="Arial" panose="020B0604020202020204" pitchFamily="34" charset="0"/>
              <a:buChar char="•"/>
            </a:pPr>
            <a:r>
              <a:rPr lang="de-CH" dirty="0" smtClean="0"/>
              <a:t>bei Bundesgericht </a:t>
            </a:r>
            <a:r>
              <a:rPr lang="de-CH" b="1" dirty="0" smtClean="0"/>
              <a:t>nur gegenüber Beschwerdegegner</a:t>
            </a:r>
            <a:r>
              <a:rPr lang="de-CH" dirty="0" smtClean="0"/>
              <a:t>, gegenüber Beschwerdeführer gilt das Verbot der </a:t>
            </a:r>
            <a:r>
              <a:rPr lang="de-CH" dirty="0" err="1" smtClean="0"/>
              <a:t>reformatio</a:t>
            </a:r>
            <a:r>
              <a:rPr lang="de-CH" dirty="0" smtClean="0"/>
              <a:t> in </a:t>
            </a:r>
            <a:r>
              <a:rPr lang="de-CH" dirty="0" err="1" smtClean="0"/>
              <a:t>peius</a:t>
            </a:r>
            <a:r>
              <a:rPr lang="de-CH" dirty="0" smtClean="0"/>
              <a:t> (Art. 107 Abs. 1 BGG)</a:t>
            </a:r>
          </a:p>
          <a:p>
            <a:pPr marL="0" lvl="1" indent="0">
              <a:buNone/>
            </a:pPr>
            <a:r>
              <a:rPr lang="de-CH" dirty="0" smtClean="0">
                <a:ea typeface="+mn-ea"/>
              </a:rPr>
              <a:t>Die betroffene Partei muss </a:t>
            </a:r>
            <a:r>
              <a:rPr lang="de-CH" dirty="0">
                <a:ea typeface="+mn-ea"/>
              </a:rPr>
              <a:t>vor dem zu seinem Nachteil ergehenden Entscheid angehört werden </a:t>
            </a:r>
            <a:r>
              <a:rPr lang="de-CH" dirty="0" smtClean="0">
                <a:ea typeface="+mn-ea"/>
              </a:rPr>
              <a:t>(rechtliches Gehör). Ein Rückzug ist häufig nicht immer hilfreich.</a:t>
            </a:r>
            <a:endParaRPr lang="de-CH" dirty="0">
              <a:ea typeface="+mn-ea"/>
            </a:endParaRPr>
          </a:p>
          <a:p>
            <a:pPr lvl="1"/>
            <a:endParaRPr lang="de-CH" dirty="0" smtClean="0"/>
          </a:p>
          <a:p>
            <a:endParaRPr lang="de-CH" dirty="0"/>
          </a:p>
          <a:p>
            <a:endParaRPr lang="de-DE" dirty="0"/>
          </a:p>
          <a:p>
            <a:endParaRPr lang="de-DE" dirty="0"/>
          </a:p>
          <a:p>
            <a:endParaRPr lang="de-DE" dirty="0"/>
          </a:p>
        </p:txBody>
      </p:sp>
      <p:sp>
        <p:nvSpPr>
          <p:cNvPr id="3" name="Titel 2"/>
          <p:cNvSpPr>
            <a:spLocks noGrp="1"/>
          </p:cNvSpPr>
          <p:nvPr>
            <p:ph type="title"/>
          </p:nvPr>
        </p:nvSpPr>
        <p:spPr>
          <a:xfrm>
            <a:off x="287338" y="876300"/>
            <a:ext cx="8569325" cy="971550"/>
          </a:xfrm>
        </p:spPr>
        <p:txBody>
          <a:bodyPr/>
          <a:lstStyle/>
          <a:p>
            <a:r>
              <a:rPr lang="de-DE" dirty="0"/>
              <a:t>Rechtsmittel</a:t>
            </a:r>
            <a:br>
              <a:rPr lang="de-DE" dirty="0"/>
            </a:br>
            <a:r>
              <a:rPr lang="de-DE" dirty="0" smtClean="0"/>
              <a:t>2. </a:t>
            </a:r>
            <a:r>
              <a:rPr lang="de-DE" dirty="0" err="1" smtClean="0"/>
              <a:t>Reformatio</a:t>
            </a:r>
            <a:r>
              <a:rPr lang="de-DE" dirty="0" smtClean="0"/>
              <a:t> </a:t>
            </a:r>
            <a:r>
              <a:rPr lang="de-DE" dirty="0"/>
              <a:t>in </a:t>
            </a:r>
            <a:r>
              <a:rPr lang="de-DE" dirty="0" err="1"/>
              <a:t>peius</a:t>
            </a:r>
            <a:endParaRPr lang="de-DE"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81</a:t>
            </a:fld>
            <a:endParaRPr lang="en-GB" dirty="0"/>
          </a:p>
        </p:txBody>
      </p:sp>
    </p:spTree>
    <p:extLst>
      <p:ext uri="{BB962C8B-B14F-4D97-AF65-F5344CB8AC3E}">
        <p14:creationId xmlns:p14="http://schemas.microsoft.com/office/powerpoint/2010/main" val="321162670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1587" lvl="1" indent="0">
              <a:buNone/>
            </a:pPr>
            <a:r>
              <a:rPr lang="de-CH" b="1" dirty="0" smtClean="0">
                <a:solidFill>
                  <a:srgbClr val="0C1C43"/>
                </a:solidFill>
              </a:rPr>
              <a:t>Lösung</a:t>
            </a:r>
          </a:p>
          <a:p>
            <a:pPr marL="287337" lvl="1" indent="-285750">
              <a:buFont typeface="Wingdings" panose="05000000000000000000" pitchFamily="2" charset="2"/>
              <a:buChar char="Ø"/>
            </a:pPr>
            <a:r>
              <a:rPr lang="de-CH" dirty="0" smtClean="0"/>
              <a:t>Die Steuerverwaltung kann grundsätzlich den ursprünglichen Entscheid zu Ungunsten Herrn Webers abändern. Sie muss ihm allerdings vorab das rechtliche Gehör gewähren.</a:t>
            </a:r>
          </a:p>
          <a:p>
            <a:pPr marL="287337" lvl="1" indent="-285750">
              <a:buFont typeface="Wingdings" panose="05000000000000000000" pitchFamily="2" charset="2"/>
              <a:buChar char="Ø"/>
            </a:pPr>
            <a:r>
              <a:rPr lang="de-CH" dirty="0" smtClean="0"/>
              <a:t>Dieses </a:t>
            </a:r>
            <a:r>
              <a:rPr lang="de-CH" dirty="0"/>
              <a:t>Vorgehen ist zulässig und ein Rückzug der Einsprache würde daran nichts </a:t>
            </a:r>
            <a:r>
              <a:rPr lang="de-CH" dirty="0" smtClean="0"/>
              <a:t>ändern (vgl. Art. 204 Abs. 2 </a:t>
            </a:r>
            <a:r>
              <a:rPr lang="de-CH" dirty="0" err="1" smtClean="0"/>
              <a:t>i.V.m</a:t>
            </a:r>
            <a:r>
              <a:rPr lang="de-CH" dirty="0" smtClean="0"/>
              <a:t>. 205 Abs. </a:t>
            </a:r>
            <a:r>
              <a:rPr lang="de-CH" dirty="0"/>
              <a:t>1 </a:t>
            </a:r>
            <a:r>
              <a:rPr lang="de-CH" dirty="0" err="1"/>
              <a:t>StG</a:t>
            </a:r>
            <a:r>
              <a:rPr lang="de-CH" dirty="0"/>
              <a:t> NW ).</a:t>
            </a:r>
          </a:p>
          <a:p>
            <a:pPr marL="1587" lvl="1" indent="0">
              <a:buNone/>
            </a:pPr>
            <a:endParaRPr lang="de-CH" dirty="0"/>
          </a:p>
          <a:p>
            <a:endParaRPr lang="de-DE" dirty="0"/>
          </a:p>
          <a:p>
            <a:endParaRPr lang="de-DE" dirty="0"/>
          </a:p>
          <a:p>
            <a:endParaRPr lang="de-DE" dirty="0"/>
          </a:p>
        </p:txBody>
      </p:sp>
      <p:sp>
        <p:nvSpPr>
          <p:cNvPr id="3" name="Titel 2"/>
          <p:cNvSpPr>
            <a:spLocks noGrp="1"/>
          </p:cNvSpPr>
          <p:nvPr>
            <p:ph type="title"/>
          </p:nvPr>
        </p:nvSpPr>
        <p:spPr>
          <a:xfrm>
            <a:off x="287338" y="876300"/>
            <a:ext cx="8569325" cy="971550"/>
          </a:xfrm>
        </p:spPr>
        <p:txBody>
          <a:bodyPr/>
          <a:lstStyle/>
          <a:p>
            <a:r>
              <a:rPr lang="de-DE" dirty="0"/>
              <a:t>Rechtsmittel</a:t>
            </a:r>
            <a:br>
              <a:rPr lang="de-DE" dirty="0"/>
            </a:br>
            <a:r>
              <a:rPr lang="de-DE" dirty="0" smtClean="0"/>
              <a:t>2. </a:t>
            </a:r>
            <a:r>
              <a:rPr lang="de-DE" dirty="0" err="1" smtClean="0"/>
              <a:t>Reformatio</a:t>
            </a:r>
            <a:r>
              <a:rPr lang="de-DE" dirty="0" smtClean="0"/>
              <a:t> in </a:t>
            </a:r>
            <a:r>
              <a:rPr lang="de-DE" dirty="0" err="1" smtClean="0"/>
              <a:t>peius</a:t>
            </a:r>
            <a:endParaRPr lang="de-DE"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82</a:t>
            </a:fld>
            <a:endParaRPr lang="en-GB" dirty="0"/>
          </a:p>
        </p:txBody>
      </p:sp>
    </p:spTree>
    <p:extLst>
      <p:ext uri="{BB962C8B-B14F-4D97-AF65-F5344CB8AC3E}">
        <p14:creationId xmlns:p14="http://schemas.microsoft.com/office/powerpoint/2010/main" val="79127961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dirty="0"/>
              <a:t>In gewissen Fällen kann es vorteilhaft sein, dass der Steuerpflichtige die Eingabe selber </a:t>
            </a:r>
            <a:r>
              <a:rPr lang="de-CH" dirty="0" smtClean="0"/>
              <a:t>einreicht</a:t>
            </a:r>
            <a:endParaRPr lang="de-CH" dirty="0"/>
          </a:p>
          <a:p>
            <a:pPr marL="285750" indent="-285750">
              <a:buFont typeface="Arial" panose="020B0604020202020204" pitchFamily="34" charset="0"/>
              <a:buChar char="•"/>
            </a:pPr>
            <a:r>
              <a:rPr lang="de-CH" dirty="0" smtClean="0"/>
              <a:t>wenn </a:t>
            </a:r>
            <a:r>
              <a:rPr lang="de-CH" dirty="0"/>
              <a:t>betreffend die strittigen Fragen Ermessensspielraum besteht und persönliche Aspekte betroffen sind, z.B. bei der Frage des steuerlichen Wohnsitzes oder bei Unterhaltsabzügen oder Krankheitskosten.</a:t>
            </a:r>
          </a:p>
          <a:p>
            <a:pPr marL="285750" indent="-285750">
              <a:buFont typeface="Arial" panose="020B0604020202020204" pitchFamily="34" charset="0"/>
              <a:buChar char="•"/>
            </a:pPr>
            <a:r>
              <a:rPr lang="de-CH" dirty="0" smtClean="0"/>
              <a:t>wenn </a:t>
            </a:r>
            <a:r>
              <a:rPr lang="de-CH" dirty="0"/>
              <a:t>ein Rechtsmittel rechtlich nach Einschätzung des Vertreters keinen Sinn macht, aber der Pflichtige auf einen Weiterzug besteht.</a:t>
            </a:r>
          </a:p>
          <a:p>
            <a:pPr marL="285750" indent="-285750">
              <a:buFont typeface="Arial" panose="020B0604020202020204" pitchFamily="34" charset="0"/>
              <a:buChar char="•"/>
            </a:pPr>
            <a:r>
              <a:rPr lang="de-CH" dirty="0" smtClean="0"/>
              <a:t>wenn </a:t>
            </a:r>
            <a:r>
              <a:rPr lang="de-CH" dirty="0"/>
              <a:t>die Sachverhaltsdarstellung des Pflichtigen unglaubwürdig ist und der Vertreter sich seinen guten Ruf bewahren </a:t>
            </a:r>
            <a:r>
              <a:rPr lang="de-CH" dirty="0" smtClean="0"/>
              <a:t>will.</a:t>
            </a:r>
          </a:p>
          <a:p>
            <a:endParaRPr lang="de-CH" dirty="0"/>
          </a:p>
        </p:txBody>
      </p:sp>
      <p:sp>
        <p:nvSpPr>
          <p:cNvPr id="3" name="Foliennummernplatzhalter 2"/>
          <p:cNvSpPr>
            <a:spLocks noGrp="1"/>
          </p:cNvSpPr>
          <p:nvPr>
            <p:ph type="sldNum" sz="quarter" idx="4"/>
          </p:nvPr>
        </p:nvSpPr>
        <p:spPr/>
        <p:txBody>
          <a:bodyPr/>
          <a:lstStyle/>
          <a:p>
            <a:fld id="{D00B8699-042E-8641-BDF0-F72DF0AA4012}" type="slidenum">
              <a:rPr lang="en-GB" smtClean="0"/>
              <a:pPr/>
              <a:t>83</a:t>
            </a:fld>
            <a:endParaRPr lang="en-GB" dirty="0"/>
          </a:p>
        </p:txBody>
      </p:sp>
      <p:sp>
        <p:nvSpPr>
          <p:cNvPr id="4" name="Titel 3"/>
          <p:cNvSpPr>
            <a:spLocks noGrp="1"/>
          </p:cNvSpPr>
          <p:nvPr>
            <p:ph type="title"/>
          </p:nvPr>
        </p:nvSpPr>
        <p:spPr/>
        <p:txBody>
          <a:bodyPr/>
          <a:lstStyle/>
          <a:p>
            <a:r>
              <a:rPr lang="de-DE" dirty="0"/>
              <a:t>Rechtsmittel</a:t>
            </a:r>
            <a:br>
              <a:rPr lang="de-DE" dirty="0"/>
            </a:br>
            <a:r>
              <a:rPr lang="de-DE" dirty="0"/>
              <a:t>3. Wer reicht das Rechtsmittel ein?</a:t>
            </a:r>
            <a:endParaRPr lang="de-CH" dirty="0"/>
          </a:p>
        </p:txBody>
      </p:sp>
    </p:spTree>
    <p:extLst>
      <p:ext uri="{BB962C8B-B14F-4D97-AF65-F5344CB8AC3E}">
        <p14:creationId xmlns:p14="http://schemas.microsoft.com/office/powerpoint/2010/main" val="33746358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285750" indent="-285750">
              <a:buFont typeface="Arial" panose="020B0604020202020204" pitchFamily="34" charset="0"/>
              <a:buChar char="•"/>
            </a:pPr>
            <a:r>
              <a:rPr lang="de-CH" dirty="0" smtClean="0"/>
              <a:t>Existiert </a:t>
            </a:r>
            <a:r>
              <a:rPr lang="de-CH" dirty="0"/>
              <a:t>eine «Black List» von Beratern</a:t>
            </a:r>
            <a:r>
              <a:rPr lang="de-CH" dirty="0" smtClean="0"/>
              <a:t>?</a:t>
            </a:r>
          </a:p>
          <a:p>
            <a:endParaRPr lang="de-CH" dirty="0"/>
          </a:p>
          <a:p>
            <a:pPr marL="285750" indent="-285750">
              <a:buFont typeface="Wingdings" panose="05000000000000000000" pitchFamily="2" charset="2"/>
              <a:buChar char="Ø"/>
            </a:pPr>
            <a:r>
              <a:rPr lang="de-CH" dirty="0"/>
              <a:t>Nein, aber Vertreter, die wiederholt negativ auffallen, bleiben den Richtern zwangsläufig im Gedächtnis. </a:t>
            </a:r>
          </a:p>
          <a:p>
            <a:pPr marL="285750" indent="-285750">
              <a:buFont typeface="Wingdings" panose="05000000000000000000" pitchFamily="2" charset="2"/>
              <a:buChar char="Ø"/>
            </a:pPr>
            <a:r>
              <a:rPr lang="de-CH" dirty="0"/>
              <a:t>Es ist das Ziel, aber teilweise anspruchsvoll, den Ruf des Vertreters nicht auf den Steuerpflichtigen zu übertragen, sondern ausschliesslich die Fakten des Falls zu berücksichtigen.</a:t>
            </a:r>
          </a:p>
          <a:p>
            <a:endParaRPr lang="de-CH" dirty="0"/>
          </a:p>
        </p:txBody>
      </p:sp>
      <p:sp>
        <p:nvSpPr>
          <p:cNvPr id="3" name="Foliennummernplatzhalter 2"/>
          <p:cNvSpPr>
            <a:spLocks noGrp="1"/>
          </p:cNvSpPr>
          <p:nvPr>
            <p:ph type="sldNum" sz="quarter" idx="4"/>
          </p:nvPr>
        </p:nvSpPr>
        <p:spPr/>
        <p:txBody>
          <a:bodyPr/>
          <a:lstStyle/>
          <a:p>
            <a:fld id="{D00B8699-042E-8641-BDF0-F72DF0AA4012}" type="slidenum">
              <a:rPr lang="en-GB" smtClean="0"/>
              <a:pPr/>
              <a:t>84</a:t>
            </a:fld>
            <a:endParaRPr lang="en-GB" dirty="0"/>
          </a:p>
        </p:txBody>
      </p:sp>
      <p:sp>
        <p:nvSpPr>
          <p:cNvPr id="4" name="Titel 3"/>
          <p:cNvSpPr>
            <a:spLocks noGrp="1"/>
          </p:cNvSpPr>
          <p:nvPr>
            <p:ph type="title"/>
          </p:nvPr>
        </p:nvSpPr>
        <p:spPr/>
        <p:txBody>
          <a:bodyPr/>
          <a:lstStyle/>
          <a:p>
            <a:r>
              <a:rPr lang="de-DE" dirty="0"/>
              <a:t>Rechtsmittel</a:t>
            </a:r>
            <a:br>
              <a:rPr lang="de-DE" dirty="0"/>
            </a:br>
            <a:r>
              <a:rPr lang="de-DE" dirty="0"/>
              <a:t>3. Wer reicht das Rechtsmittel ein?</a:t>
            </a:r>
            <a:endParaRPr lang="de-CH" dirty="0"/>
          </a:p>
        </p:txBody>
      </p:sp>
    </p:spTree>
    <p:extLst>
      <p:ext uri="{BB962C8B-B14F-4D97-AF65-F5344CB8AC3E}">
        <p14:creationId xmlns:p14="http://schemas.microsoft.com/office/powerpoint/2010/main" val="29014614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dirty="0"/>
              <a:t>Meiner Erfahrung nach, </a:t>
            </a:r>
          </a:p>
          <a:p>
            <a:pPr marL="285750" indent="-285750">
              <a:buFont typeface="Arial" panose="020B0604020202020204" pitchFamily="34" charset="0"/>
              <a:buChar char="•"/>
            </a:pPr>
            <a:r>
              <a:rPr lang="de-CH" dirty="0"/>
              <a:t>b</a:t>
            </a:r>
            <a:r>
              <a:rPr lang="de-CH" dirty="0" smtClean="0"/>
              <a:t>ewährt </a:t>
            </a:r>
            <a:r>
              <a:rPr lang="de-CH" dirty="0"/>
              <a:t>sich ein sachlicher Stil. Polemik oder gar Beleidigungen sind nicht hilfreich. </a:t>
            </a:r>
          </a:p>
          <a:p>
            <a:pPr marL="285750" indent="-285750">
              <a:buFont typeface="Arial" panose="020B0604020202020204" pitchFamily="34" charset="0"/>
              <a:buChar char="•"/>
            </a:pPr>
            <a:r>
              <a:rPr lang="de-CH" dirty="0"/>
              <a:t>e</a:t>
            </a:r>
            <a:r>
              <a:rPr lang="de-CH" dirty="0" smtClean="0"/>
              <a:t>benso </a:t>
            </a:r>
            <a:r>
              <a:rPr lang="de-CH" dirty="0"/>
              <a:t>wenig sind sehr emotionale Eingaben von Vertretern hilfreich.</a:t>
            </a:r>
          </a:p>
          <a:p>
            <a:pPr marL="285750" indent="-285750">
              <a:buFont typeface="Arial" panose="020B0604020202020204" pitchFamily="34" charset="0"/>
              <a:buChar char="•"/>
            </a:pPr>
            <a:r>
              <a:rPr lang="de-CH" dirty="0"/>
              <a:t>a</a:t>
            </a:r>
            <a:r>
              <a:rPr lang="de-CH" dirty="0" smtClean="0"/>
              <a:t>usschweifende </a:t>
            </a:r>
            <a:r>
              <a:rPr lang="de-CH" dirty="0"/>
              <a:t>und wiederholende Eingaben sind schwierig zu lesen</a:t>
            </a:r>
            <a:r>
              <a:rPr lang="de-CH" dirty="0" smtClean="0"/>
              <a:t>.</a:t>
            </a:r>
          </a:p>
          <a:p>
            <a:r>
              <a:rPr lang="de-CH" dirty="0" smtClean="0"/>
              <a:t>Der </a:t>
            </a:r>
            <a:r>
              <a:rPr lang="de-CH" dirty="0"/>
              <a:t>Sachverhalt soll vollständig dargestellt werden, dies von Anfang an und nicht erst auf Nachfrage, sonst leidet die gesamte Glaubwürdigkeit. Vorsicht vor «Eigentoren</a:t>
            </a:r>
            <a:r>
              <a:rPr lang="de-CH" dirty="0" smtClean="0"/>
              <a:t>».</a:t>
            </a:r>
            <a:endParaRPr lang="de-CH" dirty="0"/>
          </a:p>
          <a:p>
            <a:pPr marL="285750" indent="-285750">
              <a:buFont typeface="Arial" panose="020B0604020202020204" pitchFamily="34" charset="0"/>
              <a:buChar char="•"/>
            </a:pPr>
            <a:r>
              <a:rPr lang="de-CH" dirty="0"/>
              <a:t>Beispiel Ermessenseinschätzung Taxifahrer. Hinweis auf Benzinkosten Ehefrau im Gerichtsverfahren</a:t>
            </a:r>
            <a:r>
              <a:rPr lang="de-CH" dirty="0" smtClean="0"/>
              <a:t>.</a:t>
            </a:r>
          </a:p>
          <a:p>
            <a:pPr marL="285750" indent="-285750">
              <a:buFont typeface="Arial" panose="020B0604020202020204" pitchFamily="34" charset="0"/>
              <a:buChar char="•"/>
            </a:pPr>
            <a:r>
              <a:rPr lang="de-CH" dirty="0" smtClean="0"/>
              <a:t>Sicherstellen</a:t>
            </a:r>
            <a:r>
              <a:rPr lang="de-CH" dirty="0"/>
              <a:t>, dass der Klient dem Vertreter den ganzen Sachverhalt offenlegt</a:t>
            </a:r>
            <a:r>
              <a:rPr lang="de-CH" dirty="0" smtClean="0"/>
              <a:t>.</a:t>
            </a:r>
            <a:endParaRPr lang="de-CH" dirty="0"/>
          </a:p>
          <a:p>
            <a:r>
              <a:rPr lang="de-CH" dirty="0"/>
              <a:t>Alle Argumente (rechtliche und faktische) sind so früh wie möglich einzubringen, dies wegen der Problematik der Kognitionsbeschränkungen.</a:t>
            </a:r>
          </a:p>
          <a:p>
            <a:endParaRPr lang="de-CH" dirty="0"/>
          </a:p>
        </p:txBody>
      </p:sp>
      <p:sp>
        <p:nvSpPr>
          <p:cNvPr id="3" name="Foliennummernplatzhalter 2"/>
          <p:cNvSpPr>
            <a:spLocks noGrp="1"/>
          </p:cNvSpPr>
          <p:nvPr>
            <p:ph type="sldNum" sz="quarter" idx="4"/>
          </p:nvPr>
        </p:nvSpPr>
        <p:spPr/>
        <p:txBody>
          <a:bodyPr/>
          <a:lstStyle/>
          <a:p>
            <a:fld id="{D00B8699-042E-8641-BDF0-F72DF0AA4012}" type="slidenum">
              <a:rPr lang="en-GB" smtClean="0"/>
              <a:pPr/>
              <a:t>85</a:t>
            </a:fld>
            <a:endParaRPr lang="en-GB" dirty="0"/>
          </a:p>
        </p:txBody>
      </p:sp>
      <p:sp>
        <p:nvSpPr>
          <p:cNvPr id="4" name="Titel 3"/>
          <p:cNvSpPr>
            <a:spLocks noGrp="1"/>
          </p:cNvSpPr>
          <p:nvPr>
            <p:ph type="title"/>
          </p:nvPr>
        </p:nvSpPr>
        <p:spPr/>
        <p:txBody>
          <a:bodyPr/>
          <a:lstStyle/>
          <a:p>
            <a:r>
              <a:rPr lang="de-DE" dirty="0"/>
              <a:t>Rechtsmittel</a:t>
            </a:r>
            <a:br>
              <a:rPr lang="de-DE" dirty="0"/>
            </a:br>
            <a:r>
              <a:rPr lang="de-DE" dirty="0"/>
              <a:t>4. Stil der Eingabe</a:t>
            </a:r>
            <a:endParaRPr lang="de-CH" dirty="0"/>
          </a:p>
        </p:txBody>
      </p:sp>
    </p:spTree>
    <p:extLst>
      <p:ext uri="{BB962C8B-B14F-4D97-AF65-F5344CB8AC3E}">
        <p14:creationId xmlns:p14="http://schemas.microsoft.com/office/powerpoint/2010/main" val="24789993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285750" indent="-285750">
              <a:buFont typeface="Arial" panose="020B0604020202020204" pitchFamily="34" charset="0"/>
              <a:buChar char="•"/>
            </a:pPr>
            <a:r>
              <a:rPr lang="de-CH" dirty="0"/>
              <a:t>Ausstandsbegehren sollten nur gestellt werden, wenn sie Chancen auf Erfolg haben und nicht als taktische Mittel eingesetzt werden</a:t>
            </a:r>
            <a:r>
              <a:rPr lang="de-CH" dirty="0" smtClean="0"/>
              <a:t>.</a:t>
            </a:r>
          </a:p>
          <a:p>
            <a:endParaRPr lang="de-CH" dirty="0"/>
          </a:p>
          <a:p>
            <a:pPr marL="285750" indent="-285750">
              <a:buFont typeface="Wingdings" panose="05000000000000000000" pitchFamily="2" charset="2"/>
              <a:buChar char="Ø"/>
            </a:pPr>
            <a:r>
              <a:rPr lang="de-CH" dirty="0"/>
              <a:t>Eher restriktive Praxis des Bundesgerichts berücksichtigen.</a:t>
            </a:r>
          </a:p>
          <a:p>
            <a:endParaRPr lang="de-CH" dirty="0"/>
          </a:p>
        </p:txBody>
      </p:sp>
      <p:sp>
        <p:nvSpPr>
          <p:cNvPr id="3" name="Foliennummernplatzhalter 2"/>
          <p:cNvSpPr>
            <a:spLocks noGrp="1"/>
          </p:cNvSpPr>
          <p:nvPr>
            <p:ph type="sldNum" sz="quarter" idx="4"/>
          </p:nvPr>
        </p:nvSpPr>
        <p:spPr/>
        <p:txBody>
          <a:bodyPr/>
          <a:lstStyle/>
          <a:p>
            <a:fld id="{D00B8699-042E-8641-BDF0-F72DF0AA4012}" type="slidenum">
              <a:rPr lang="en-GB" smtClean="0"/>
              <a:pPr/>
              <a:t>86</a:t>
            </a:fld>
            <a:endParaRPr lang="en-GB" dirty="0"/>
          </a:p>
        </p:txBody>
      </p:sp>
      <p:sp>
        <p:nvSpPr>
          <p:cNvPr id="4" name="Titel 3"/>
          <p:cNvSpPr>
            <a:spLocks noGrp="1"/>
          </p:cNvSpPr>
          <p:nvPr>
            <p:ph type="title"/>
          </p:nvPr>
        </p:nvSpPr>
        <p:spPr/>
        <p:txBody>
          <a:bodyPr/>
          <a:lstStyle/>
          <a:p>
            <a:r>
              <a:rPr lang="de-DE" dirty="0"/>
              <a:t>Rechtsmittel</a:t>
            </a:r>
            <a:br>
              <a:rPr lang="de-DE" dirty="0"/>
            </a:br>
            <a:r>
              <a:rPr lang="de-DE" dirty="0"/>
              <a:t>5. Ausstandsbegehren</a:t>
            </a:r>
            <a:endParaRPr lang="de-CH" dirty="0"/>
          </a:p>
        </p:txBody>
      </p:sp>
    </p:spTree>
    <p:extLst>
      <p:ext uri="{BB962C8B-B14F-4D97-AF65-F5344CB8AC3E}">
        <p14:creationId xmlns:p14="http://schemas.microsoft.com/office/powerpoint/2010/main" val="27552529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285750" indent="-285750">
              <a:buFont typeface="Arial" panose="020B0604020202020204" pitchFamily="34" charset="0"/>
              <a:buChar char="•"/>
            </a:pPr>
            <a:r>
              <a:rPr lang="de-CH" dirty="0"/>
              <a:t>Mündliche Verhandlungen werden sehr selten gewährt, wenn sie im Verfahren nicht standardmässig vorgesehen sind.</a:t>
            </a:r>
          </a:p>
          <a:p>
            <a:pPr marL="285750" indent="-285750">
              <a:buFont typeface="Arial" panose="020B0604020202020204" pitchFamily="34" charset="0"/>
              <a:buChar char="•"/>
            </a:pPr>
            <a:r>
              <a:rPr lang="de-CH" dirty="0"/>
              <a:t>Chancen auf eine mündliche Verhandlung und auch deren Möglichkeiten sollten Klienten dargelegt werden, andernfalls besteht die Gefahr der Frustration.</a:t>
            </a:r>
          </a:p>
          <a:p>
            <a:endParaRPr lang="de-CH" dirty="0"/>
          </a:p>
        </p:txBody>
      </p:sp>
      <p:sp>
        <p:nvSpPr>
          <p:cNvPr id="3" name="Foliennummernplatzhalter 2"/>
          <p:cNvSpPr>
            <a:spLocks noGrp="1"/>
          </p:cNvSpPr>
          <p:nvPr>
            <p:ph type="sldNum" sz="quarter" idx="4"/>
          </p:nvPr>
        </p:nvSpPr>
        <p:spPr/>
        <p:txBody>
          <a:bodyPr/>
          <a:lstStyle/>
          <a:p>
            <a:fld id="{D00B8699-042E-8641-BDF0-F72DF0AA4012}" type="slidenum">
              <a:rPr lang="en-GB" smtClean="0"/>
              <a:pPr/>
              <a:t>87</a:t>
            </a:fld>
            <a:endParaRPr lang="en-GB" dirty="0"/>
          </a:p>
        </p:txBody>
      </p:sp>
      <p:sp>
        <p:nvSpPr>
          <p:cNvPr id="4" name="Titel 3"/>
          <p:cNvSpPr>
            <a:spLocks noGrp="1"/>
          </p:cNvSpPr>
          <p:nvPr>
            <p:ph type="title"/>
          </p:nvPr>
        </p:nvSpPr>
        <p:spPr/>
        <p:txBody>
          <a:bodyPr/>
          <a:lstStyle/>
          <a:p>
            <a:r>
              <a:rPr lang="de-CH" dirty="0" smtClean="0"/>
              <a:t>Rechtsmittel</a:t>
            </a:r>
            <a:br>
              <a:rPr lang="de-CH" dirty="0" smtClean="0"/>
            </a:br>
            <a:r>
              <a:rPr lang="de-CH" dirty="0" smtClean="0"/>
              <a:t>6. Mündliche Verhandlungen</a:t>
            </a:r>
            <a:endParaRPr lang="de-CH" dirty="0"/>
          </a:p>
        </p:txBody>
      </p:sp>
    </p:spTree>
    <p:extLst>
      <p:ext uri="{BB962C8B-B14F-4D97-AF65-F5344CB8AC3E}">
        <p14:creationId xmlns:p14="http://schemas.microsoft.com/office/powerpoint/2010/main" val="2842737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02060"/>
                </a:solidFill>
              </a:rPr>
              <a:t>Besonderheiten</a:t>
            </a:r>
          </a:p>
          <a:p>
            <a:pPr marL="285750" indent="-285750">
              <a:buFont typeface="Arial" panose="020B0604020202020204" pitchFamily="34" charset="0"/>
              <a:buChar char="•"/>
            </a:pPr>
            <a:r>
              <a:rPr lang="de-CH" dirty="0"/>
              <a:t>Quellensteuer: Bezüglich der Anfechtung einer Verfügung über die Quellensteuer ist jeder Betroffene legitimiert, somit auch der Schuldner der steuerbaren Leistung →</a:t>
            </a:r>
            <a:r>
              <a:rPr lang="de-CH" dirty="0" smtClean="0"/>
              <a:t> </a:t>
            </a:r>
            <a:r>
              <a:rPr lang="de-CH" dirty="0"/>
              <a:t>der Arbeitgeber</a:t>
            </a:r>
          </a:p>
          <a:p>
            <a:pPr marL="285750" indent="-285750">
              <a:buFont typeface="Arial" panose="020B0604020202020204" pitchFamily="34" charset="0"/>
              <a:buChar char="•"/>
            </a:pPr>
            <a:r>
              <a:rPr lang="de-CH" dirty="0"/>
              <a:t>Beschwerderecht der Ehegatten nach Art. 113 Abs. 1 DBG: Gemeinsame Ausübung der Verfahrensrechte und Verfahrenspflichten betreffend Steuersachen, allerdings hängt die Gültigkeit von Verfahrenshandlungen nicht vom gemeinsamen Handeln der Ehegatten ab </a:t>
            </a:r>
          </a:p>
          <a:p>
            <a:pPr marL="554400" lvl="1" indent="-285750">
              <a:spcBef>
                <a:spcPts val="24"/>
              </a:spcBef>
              <a:buFont typeface="Symbol" panose="05050102010706020507" pitchFamily="18" charset="2"/>
              <a:buChar char="-"/>
            </a:pPr>
            <a:r>
              <a:rPr lang="de-CH" sz="1400" dirty="0"/>
              <a:t>Jeder Ehegatte ist befugt, selbständig Beschwerde zu erheben → es gilt die Vertretungsvermutung</a:t>
            </a:r>
          </a:p>
          <a:p>
            <a:pPr marL="285750" indent="-285750">
              <a:buFont typeface="Arial" panose="020B0604020202020204" pitchFamily="34" charset="0"/>
              <a:buChar char="•"/>
            </a:pPr>
            <a:endParaRPr lang="de-CH" b="1" dirty="0">
              <a:solidFill>
                <a:srgbClr val="002060"/>
              </a:solidFill>
            </a:endParaRPr>
          </a:p>
        </p:txBody>
      </p:sp>
      <p:sp>
        <p:nvSpPr>
          <p:cNvPr id="3" name="Titel 2"/>
          <p:cNvSpPr>
            <a:spLocks noGrp="1"/>
          </p:cNvSpPr>
          <p:nvPr>
            <p:ph type="title"/>
          </p:nvPr>
        </p:nvSpPr>
        <p:spPr>
          <a:xfrm>
            <a:off x="287338" y="876300"/>
            <a:ext cx="8569325" cy="971550"/>
          </a:xfrm>
        </p:spPr>
        <p:txBody>
          <a:bodyPr/>
          <a:lstStyle/>
          <a:p>
            <a:r>
              <a:rPr lang="de-CH" dirty="0"/>
              <a:t>Rechtsmittel</a:t>
            </a:r>
            <a:br>
              <a:rPr lang="de-CH" dirty="0"/>
            </a:br>
            <a:r>
              <a:rPr lang="de-CH" dirty="0"/>
              <a:t>3. Legitimation</a:t>
            </a:r>
          </a:p>
        </p:txBody>
      </p:sp>
      <p:sp>
        <p:nvSpPr>
          <p:cNvPr id="4" name="Foliennummernplatzhalter 3"/>
          <p:cNvSpPr>
            <a:spLocks noGrp="1"/>
          </p:cNvSpPr>
          <p:nvPr>
            <p:ph type="sldNum" sz="quarter" idx="4"/>
          </p:nvPr>
        </p:nvSpPr>
        <p:spPr/>
        <p:txBody>
          <a:bodyPr/>
          <a:lstStyle/>
          <a:p>
            <a:fld id="{D00B8699-042E-8641-BDF0-F72DF0AA4012}" type="slidenum">
              <a:rPr lang="en-GB" smtClean="0"/>
              <a:pPr/>
              <a:t>9</a:t>
            </a:fld>
            <a:endParaRPr lang="en-GB" dirty="0"/>
          </a:p>
        </p:txBody>
      </p:sp>
    </p:spTree>
    <p:extLst>
      <p:ext uri="{BB962C8B-B14F-4D97-AF65-F5344CB8AC3E}">
        <p14:creationId xmlns:p14="http://schemas.microsoft.com/office/powerpoint/2010/main" val="2930132902"/>
      </p:ext>
    </p:extLst>
  </p:cSld>
  <p:clrMapOvr>
    <a:masterClrMapping/>
  </p:clrMapOvr>
  <p:timing>
    <p:tnLst>
      <p:par>
        <p:cTn id="1" dur="indefinite" restart="never" nodeType="tmRoot"/>
      </p:par>
    </p:tnLst>
  </p:timing>
</p:sld>
</file>

<file path=ppt/theme/theme1.xml><?xml version="1.0" encoding="utf-8"?>
<a:theme xmlns:a="http://schemas.openxmlformats.org/drawingml/2006/main" name="BDO_PowerPoint_2007_std_310709">
  <a:themeElements>
    <a:clrScheme name="Benutzerdefiniert 2">
      <a:dk1>
        <a:srgbClr val="0C1C43"/>
      </a:dk1>
      <a:lt1>
        <a:srgbClr val="C4C4C4"/>
      </a:lt1>
      <a:dk2>
        <a:srgbClr val="636463"/>
      </a:dk2>
      <a:lt2>
        <a:srgbClr val="9BB9D6"/>
      </a:lt2>
      <a:accent1>
        <a:srgbClr val="005FA0"/>
      </a:accent1>
      <a:accent2>
        <a:srgbClr val="0C1C43"/>
      </a:accent2>
      <a:accent3>
        <a:srgbClr val="FFFFFF"/>
      </a:accent3>
      <a:accent4>
        <a:srgbClr val="000000"/>
      </a:accent4>
      <a:accent5>
        <a:srgbClr val="636463"/>
      </a:accent5>
      <a:accent6>
        <a:srgbClr val="C4C4C4"/>
      </a:accent6>
      <a:hlink>
        <a:srgbClr val="0065A6"/>
      </a:hlink>
      <a:folHlink>
        <a:srgbClr val="0065A6"/>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Trebuchet MS" pitchFamily="34" charset="0"/>
          </a:defRPr>
        </a:defPPr>
      </a:lstStyle>
    </a:lnDef>
  </a:objectDefaults>
  <a:extraClrSchemeLst>
    <a:extraClrScheme>
      <a:clrScheme name="Default Design 1">
        <a:dk1>
          <a:srgbClr val="000000"/>
        </a:dk1>
        <a:lt1>
          <a:srgbClr val="FFFFFF"/>
        </a:lt1>
        <a:dk2>
          <a:srgbClr val="786860"/>
        </a:dk2>
        <a:lt2>
          <a:srgbClr val="D1108C"/>
        </a:lt2>
        <a:accent1>
          <a:srgbClr val="ED1A3B"/>
        </a:accent1>
        <a:accent2>
          <a:srgbClr val="2EAFA4"/>
        </a:accent2>
        <a:accent3>
          <a:srgbClr val="FFFFFF"/>
        </a:accent3>
        <a:accent4>
          <a:srgbClr val="000000"/>
        </a:accent4>
        <a:accent5>
          <a:srgbClr val="F4ABAF"/>
        </a:accent5>
        <a:accent6>
          <a:srgbClr val="299E94"/>
        </a:accent6>
        <a:hlink>
          <a:srgbClr val="98002E"/>
        </a:hlink>
        <a:folHlink>
          <a:srgbClr val="62CAE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E58C5074E34C74692BCBD015CC36D7A" ma:contentTypeVersion="13" ma:contentTypeDescription="Ein neues Dokument erstellen." ma:contentTypeScope="" ma:versionID="7c46a63b8fdf2aedb538203a258756aa">
  <xsd:schema xmlns:xsd="http://www.w3.org/2001/XMLSchema" xmlns:xs="http://www.w3.org/2001/XMLSchema" xmlns:p="http://schemas.microsoft.com/office/2006/metadata/properties" xmlns:ns2="8bc30cf2-26c1-41b3-b35f-78148565b460" xmlns:ns3="8493635f-d4ae-4367-a0ff-d16621c3a4d1" targetNamespace="http://schemas.microsoft.com/office/2006/metadata/properties" ma:root="true" ma:fieldsID="48354f8e312ca4c91393c88627969fad" ns2:_="" ns3:_="">
    <xsd:import namespace="8bc30cf2-26c1-41b3-b35f-78148565b460"/>
    <xsd:import namespace="8493635f-d4ae-4367-a0ff-d16621c3a4d1"/>
    <xsd:element name="properties">
      <xsd:complexType>
        <xsd:sequence>
          <xsd:element name="documentManagement">
            <xsd:complexType>
              <xsd:all>
                <xsd:element ref="ns2:MediaServiceMetadata" minOccurs="0"/>
                <xsd:element ref="ns2:MediaServiceFastMetadata" minOccurs="0"/>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c30cf2-26c1-41b3-b35f-78148565b46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igrationWizId" ma:index="10" nillable="true" ma:displayName="MigrationWizId" ma:internalName="MigrationWizId">
      <xsd:simpleType>
        <xsd:restriction base="dms:Text"/>
      </xsd:simpleType>
    </xsd:element>
    <xsd:element name="MigrationWizIdPermissions" ma:index="11" nillable="true" ma:displayName="MigrationWizIdPermissions" ma:internalName="MigrationWizIdPermissions">
      <xsd:simpleType>
        <xsd:restriction base="dms:Text"/>
      </xsd:simpleType>
    </xsd:element>
    <xsd:element name="MigrationWizIdPermissionLevels" ma:index="12" nillable="true" ma:displayName="MigrationWizIdPermissionLevels" ma:internalName="MigrationWizIdPermissionLevels">
      <xsd:simpleType>
        <xsd:restriction base="dms:Text"/>
      </xsd:simpleType>
    </xsd:element>
    <xsd:element name="MigrationWizIdDocumentLibraryPermissions" ma:index="13" nillable="true" ma:displayName="MigrationWizIdDocumentLibraryPermissions" ma:internalName="MigrationWizIdDocumentLibraryPermissions">
      <xsd:simpleType>
        <xsd:restriction base="dms:Text"/>
      </xsd:simpleType>
    </xsd:element>
    <xsd:element name="MigrationWizIdSecurityGroups" ma:index="14" nillable="true" ma:displayName="MigrationWizIdSecurityGroups" ma:internalName="MigrationWizIdSecurityGroups">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493635f-d4ae-4367-a0ff-d16621c3a4d1"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 xmlns="8bc30cf2-26c1-41b3-b35f-78148565b460" xsi:nil="true"/>
    <MigrationWizIdSecurityGroups xmlns="8bc30cf2-26c1-41b3-b35f-78148565b460" xsi:nil="true"/>
    <MigrationWizIdPermissions xmlns="8bc30cf2-26c1-41b3-b35f-78148565b460" xsi:nil="true"/>
    <MigrationWizIdDocumentLibraryPermissions xmlns="8bc30cf2-26c1-41b3-b35f-78148565b460" xsi:nil="true"/>
    <MigrationWizIdPermissionLevels xmlns="8bc30cf2-26c1-41b3-b35f-78148565b460" xsi:nil="true"/>
  </documentManagement>
</p:properties>
</file>

<file path=customXml/itemProps1.xml><?xml version="1.0" encoding="utf-8"?>
<ds:datastoreItem xmlns:ds="http://schemas.openxmlformats.org/officeDocument/2006/customXml" ds:itemID="{27F572C3-BA25-4D91-A4EC-6CE7B25069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c30cf2-26c1-41b3-b35f-78148565b460"/>
    <ds:schemaRef ds:uri="8493635f-d4ae-4367-a0ff-d16621c3a4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5CA883-7822-4240-9114-9AD71AD33197}">
  <ds:schemaRefs>
    <ds:schemaRef ds:uri="http://schemas.microsoft.com/sharepoint/v3/contenttype/forms"/>
  </ds:schemaRefs>
</ds:datastoreItem>
</file>

<file path=customXml/itemProps3.xml><?xml version="1.0" encoding="utf-8"?>
<ds:datastoreItem xmlns:ds="http://schemas.openxmlformats.org/officeDocument/2006/customXml" ds:itemID="{2CAA4E93-D912-4574-AD93-CA739C6D910B}">
  <ds:schemaRefs>
    <ds:schemaRef ds:uri="http://schemas.microsoft.com/office/2006/metadata/properties"/>
    <ds:schemaRef ds:uri="8493635f-d4ae-4367-a0ff-d16621c3a4d1"/>
    <ds:schemaRef ds:uri="8bc30cf2-26c1-41b3-b35f-78148565b460"/>
    <ds:schemaRef ds:uri="http://purl.org/dc/term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6697</Words>
  <Application>Microsoft Office PowerPoint</Application>
  <PresentationFormat>Bildschirmpräsentation (4:3)</PresentationFormat>
  <Paragraphs>677</Paragraphs>
  <Slides>87</Slides>
  <Notes>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87</vt:i4>
      </vt:variant>
    </vt:vector>
  </HeadingPairs>
  <TitlesOfParts>
    <vt:vector size="94" baseType="lpstr">
      <vt:lpstr>.AppleSystemUIFont</vt:lpstr>
      <vt:lpstr>Arial</vt:lpstr>
      <vt:lpstr>Symbol</vt:lpstr>
      <vt:lpstr>Trebuchet MS</vt:lpstr>
      <vt:lpstr>Univers HSBCPB Con 520</vt:lpstr>
      <vt:lpstr>Wingdings</vt:lpstr>
      <vt:lpstr>BDO_PowerPoint_2007_std_310709</vt:lpstr>
      <vt:lpstr>Steuerrecht</vt:lpstr>
      <vt:lpstr>Agenda (1/2)</vt:lpstr>
      <vt:lpstr>Agenda (2/2)</vt:lpstr>
      <vt:lpstr>Rechtsmittel A) Formelle Aspekte</vt:lpstr>
      <vt:lpstr>Rechtsmittel 1. Instanzenzug</vt:lpstr>
      <vt:lpstr>Rechtsmittel 1. Instanzenzug</vt:lpstr>
      <vt:lpstr>Rechtsmittel 2. Anfechtungsobjekt</vt:lpstr>
      <vt:lpstr>Rechtsmittel 3. Legitimation</vt:lpstr>
      <vt:lpstr>Rechtsmittel 3. Legitimation</vt:lpstr>
      <vt:lpstr>Rechtsmittel 4. Fristen</vt:lpstr>
      <vt:lpstr>Rechtsmittel 4. Fristen</vt:lpstr>
      <vt:lpstr>Rechtsmittel 4. Fristen</vt:lpstr>
      <vt:lpstr>Rechtsmittel 4. Fristen</vt:lpstr>
      <vt:lpstr>Rechtsmittel 4. Fristen</vt:lpstr>
      <vt:lpstr>Rechtsmittel 4. Fristen</vt:lpstr>
      <vt:lpstr>Rechtsmittel 4. Fristen</vt:lpstr>
      <vt:lpstr>Rechtsmittel 4. Fristen</vt:lpstr>
      <vt:lpstr>Rechtsmittel 4. Fristen</vt:lpstr>
      <vt:lpstr>Rechtsmittel 4. Fristen</vt:lpstr>
      <vt:lpstr>Rechtsmittel 4. Fristen</vt:lpstr>
      <vt:lpstr>Rechtsmittel 4. Fristen</vt:lpstr>
      <vt:lpstr>Rechtsmittel 4. Fristen</vt:lpstr>
      <vt:lpstr>Rechtsmittel 4. Fristen</vt:lpstr>
      <vt:lpstr>Rechtsmittel 4. Fristen</vt:lpstr>
      <vt:lpstr>Rechtsmittel 4. Fristen</vt:lpstr>
      <vt:lpstr>Rechtsmittel 4. Fristen</vt:lpstr>
      <vt:lpstr>Rechtsmittel 4. Fristen</vt:lpstr>
      <vt:lpstr>Rechtsmittel 4. Fristen</vt:lpstr>
      <vt:lpstr>Rechtsmittel 4. Fristen</vt:lpstr>
      <vt:lpstr>Rechtsmittel 4. Fristen</vt:lpstr>
      <vt:lpstr>Rechtsmittel 4. Fristen</vt:lpstr>
      <vt:lpstr>Rechtsmittel 4. Fristen</vt:lpstr>
      <vt:lpstr>Rechtsmittel 4. Fristen</vt:lpstr>
      <vt:lpstr>Rechtsmittel 4. Fristen</vt:lpstr>
      <vt:lpstr>Rechtsmittel 4. Fristen</vt:lpstr>
      <vt:lpstr>Rechtsmittel 4. Fristen</vt:lpstr>
      <vt:lpstr>Rechtsmittel 4. Fristen</vt:lpstr>
      <vt:lpstr>Rechtsmittel 4. Fristen</vt:lpstr>
      <vt:lpstr>Rechtsmittel 5. Vollmacht</vt:lpstr>
      <vt:lpstr>Rechtsmittel  6. Begründung</vt:lpstr>
      <vt:lpstr>Rechtsmittel 7. Kosten</vt:lpstr>
      <vt:lpstr>Rechtsmittel 7. Kosten</vt:lpstr>
      <vt:lpstr>Rechtsmittel 7. Kostenvorschuss</vt:lpstr>
      <vt:lpstr>Rechtsmittel 8. Kognition – Instanzen sofern Kanton zuständig</vt:lpstr>
      <vt:lpstr>Rechtsmittel 8. Kognition – Instanzen sofern Kanton zuständig</vt:lpstr>
      <vt:lpstr>Rechtsmittel 8. Kognition – Instanzen sofern Kanton zuständig</vt:lpstr>
      <vt:lpstr>Rechtsmittel 8. Kognition – Instanzen sofern Kanton zuständig</vt:lpstr>
      <vt:lpstr>Rechtsmittel 8. Kognition – Instanzen sofern Bundesbehörden zuständig</vt:lpstr>
      <vt:lpstr>Rechtsmittel B) Besondere Verfahren</vt:lpstr>
      <vt:lpstr>Rechtsmittel 1. Ermessenseinschätzung</vt:lpstr>
      <vt:lpstr>Rechtsmittel 1. Ermessenseinschätzung</vt:lpstr>
      <vt:lpstr>Rechtsmittel 1. Ermessenseinschätzung</vt:lpstr>
      <vt:lpstr>Rechtsmittel 1. Ermessenseinschätzung</vt:lpstr>
      <vt:lpstr>Rechtsmittel 1. Ermessenseinschätzung</vt:lpstr>
      <vt:lpstr>Rechtsmittel 2. Revision</vt:lpstr>
      <vt:lpstr>Rechtsmittel 2. Revision</vt:lpstr>
      <vt:lpstr>Rechtsmittel 2. Revision</vt:lpstr>
      <vt:lpstr>Rechtsmittel 2. Revision</vt:lpstr>
      <vt:lpstr>Rechtsmittel 2. Revision</vt:lpstr>
      <vt:lpstr>Rechtsmittel 2. Revision</vt:lpstr>
      <vt:lpstr>Rechtsmittel 2. Revision</vt:lpstr>
      <vt:lpstr>Rechtsmittel 2. Revision</vt:lpstr>
      <vt:lpstr>Rechtsmittel 3. Interkantonale Doppelbesteuerung</vt:lpstr>
      <vt:lpstr>Rechtsmittel 3. Interkantonale Doppelbesteuerung</vt:lpstr>
      <vt:lpstr>Rechtsmittel 3. Interkantonale Doppelbesteuerung</vt:lpstr>
      <vt:lpstr>Rechtsmittel 3. Interkantonale Doppelbesteuerung</vt:lpstr>
      <vt:lpstr>Rechtsmittel 3. Interkantonale Doppelbesteuerung</vt:lpstr>
      <vt:lpstr>Rechtsmittel 3. Interkantonale Doppelbesteuerung</vt:lpstr>
      <vt:lpstr>Rechtsmittel 3. Interkantonale Doppelbesteuerung</vt:lpstr>
      <vt:lpstr>Rechtsmittel 3. Interkantonale Doppelbesteuerung</vt:lpstr>
      <vt:lpstr>Rechtsmittel 3. Interkantonale Doppelbesteuerung</vt:lpstr>
      <vt:lpstr>Rechtsmittel 3. Internationale Doppelbesteuerung</vt:lpstr>
      <vt:lpstr>Rechtsmittel 3. Internationale Doppelbesteuerung</vt:lpstr>
      <vt:lpstr>Rechtsmittel 3. Internationale Doppelbesteuerung</vt:lpstr>
      <vt:lpstr>Rechtsmittel 3. Internationale Doppelbesteuerung</vt:lpstr>
      <vt:lpstr>Rechtsmittel C) Materielle Aspekte</vt:lpstr>
      <vt:lpstr>Rechtsmittel 1. Beweislastverteilung</vt:lpstr>
      <vt:lpstr>Rechtsmittel 1. Beweislastverteilung</vt:lpstr>
      <vt:lpstr>Rechtsmittel 2. Reformatio in peius</vt:lpstr>
      <vt:lpstr>Rechtsmittel 2. Reformatio in peius</vt:lpstr>
      <vt:lpstr>Rechtsmittel 2. Reformatio in peius</vt:lpstr>
      <vt:lpstr>Rechtsmittel 2. Reformatio in peius</vt:lpstr>
      <vt:lpstr>Rechtsmittel 3. Wer reicht das Rechtsmittel ein?</vt:lpstr>
      <vt:lpstr>Rechtsmittel 3. Wer reicht das Rechtsmittel ein?</vt:lpstr>
      <vt:lpstr>Rechtsmittel 4. Stil der Eingabe</vt:lpstr>
      <vt:lpstr>Rechtsmittel 5. Ausstandsbegehren</vt:lpstr>
      <vt:lpstr>Rechtsmittel 6. Mündliche Verhandlungen</vt:lpstr>
    </vt:vector>
  </TitlesOfParts>
  <Company>BDO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PRESENTATION HEADING</dc:title>
  <dc:creator>BDO</dc:creator>
  <cp:lastModifiedBy>Solomon, Ariam (975)</cp:lastModifiedBy>
  <cp:revision>671</cp:revision>
  <cp:lastPrinted>2019-11-11T09:03:48Z</cp:lastPrinted>
  <dcterms:created xsi:type="dcterms:W3CDTF">2009-11-27T15:16:37Z</dcterms:created>
  <dcterms:modified xsi:type="dcterms:W3CDTF">2019-11-11T10:32:28Z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0x0101007E58C5074E34C74692BCBD015CC36D7A</vt:lpwstr>
  </property>
</Properties>
</file>