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handoutMasterIdLst>
    <p:handoutMasterId r:id="rId77"/>
  </p:handoutMasterIdLst>
  <p:sldIdLst>
    <p:sldId id="289" r:id="rId5"/>
    <p:sldId id="312" r:id="rId6"/>
    <p:sldId id="316" r:id="rId7"/>
    <p:sldId id="315" r:id="rId8"/>
    <p:sldId id="314"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8" r:id="rId23"/>
    <p:sldId id="399" r:id="rId24"/>
    <p:sldId id="331" r:id="rId25"/>
    <p:sldId id="400" r:id="rId26"/>
    <p:sldId id="401" r:id="rId27"/>
    <p:sldId id="402" r:id="rId28"/>
    <p:sldId id="404" r:id="rId29"/>
    <p:sldId id="405" r:id="rId30"/>
    <p:sldId id="406" r:id="rId31"/>
    <p:sldId id="407" r:id="rId32"/>
    <p:sldId id="343" r:id="rId33"/>
    <p:sldId id="408" r:id="rId34"/>
    <p:sldId id="409" r:id="rId35"/>
    <p:sldId id="383" r:id="rId36"/>
    <p:sldId id="410" r:id="rId37"/>
    <p:sldId id="411" r:id="rId38"/>
    <p:sldId id="412" r:id="rId39"/>
    <p:sldId id="348" r:id="rId40"/>
    <p:sldId id="413" r:id="rId41"/>
    <p:sldId id="414" r:id="rId42"/>
    <p:sldId id="415" r:id="rId43"/>
    <p:sldId id="416" r:id="rId44"/>
    <p:sldId id="417" r:id="rId45"/>
    <p:sldId id="418" r:id="rId46"/>
    <p:sldId id="419" r:id="rId47"/>
    <p:sldId id="420" r:id="rId48"/>
    <p:sldId id="421" r:id="rId49"/>
    <p:sldId id="422" r:id="rId50"/>
    <p:sldId id="424" r:id="rId51"/>
    <p:sldId id="425" r:id="rId52"/>
    <p:sldId id="362" r:id="rId53"/>
    <p:sldId id="426" r:id="rId54"/>
    <p:sldId id="427" r:id="rId55"/>
    <p:sldId id="428" r:id="rId56"/>
    <p:sldId id="429" r:id="rId57"/>
    <p:sldId id="369" r:id="rId58"/>
    <p:sldId id="430" r:id="rId59"/>
    <p:sldId id="431" r:id="rId60"/>
    <p:sldId id="432" r:id="rId61"/>
    <p:sldId id="365" r:id="rId62"/>
    <p:sldId id="433" r:id="rId63"/>
    <p:sldId id="434" r:id="rId64"/>
    <p:sldId id="435" r:id="rId65"/>
    <p:sldId id="439" r:id="rId66"/>
    <p:sldId id="440" r:id="rId67"/>
    <p:sldId id="441" r:id="rId68"/>
    <p:sldId id="442" r:id="rId69"/>
    <p:sldId id="443" r:id="rId70"/>
    <p:sldId id="444" r:id="rId71"/>
    <p:sldId id="445" r:id="rId72"/>
    <p:sldId id="436" r:id="rId73"/>
    <p:sldId id="437" r:id="rId74"/>
    <p:sldId id="438" r:id="rId75"/>
  </p:sldIdLst>
  <p:sldSz cx="9144000" cy="6858000" type="screen4x3"/>
  <p:notesSz cx="6797675" cy="9926638"/>
  <p:defaultTextStyle>
    <a:defPPr>
      <a:defRPr lang="en-GB"/>
    </a:defPPr>
    <a:lvl1pPr algn="ctr" rtl="0" fontAlgn="base">
      <a:spcBef>
        <a:spcPct val="0"/>
      </a:spcBef>
      <a:spcAft>
        <a:spcPct val="0"/>
      </a:spcAft>
      <a:defRPr sz="1400" b="1" kern="1200">
        <a:solidFill>
          <a:schemeClr val="bg1"/>
        </a:solidFill>
        <a:latin typeface="Trebuchet MS" pitchFamily="34" charset="0"/>
        <a:ea typeface="+mn-ea"/>
        <a:cs typeface="+mn-cs"/>
      </a:defRPr>
    </a:lvl1pPr>
    <a:lvl2pPr marL="457200" algn="ctr" rtl="0" fontAlgn="base">
      <a:spcBef>
        <a:spcPct val="0"/>
      </a:spcBef>
      <a:spcAft>
        <a:spcPct val="0"/>
      </a:spcAft>
      <a:defRPr sz="1400" b="1" kern="1200">
        <a:solidFill>
          <a:schemeClr val="bg1"/>
        </a:solidFill>
        <a:latin typeface="Trebuchet MS" pitchFamily="34" charset="0"/>
        <a:ea typeface="+mn-ea"/>
        <a:cs typeface="+mn-cs"/>
      </a:defRPr>
    </a:lvl2pPr>
    <a:lvl3pPr marL="914400" algn="ctr" rtl="0" fontAlgn="base">
      <a:spcBef>
        <a:spcPct val="0"/>
      </a:spcBef>
      <a:spcAft>
        <a:spcPct val="0"/>
      </a:spcAft>
      <a:defRPr sz="1400" b="1" kern="1200">
        <a:solidFill>
          <a:schemeClr val="bg1"/>
        </a:solidFill>
        <a:latin typeface="Trebuchet MS" pitchFamily="34" charset="0"/>
        <a:ea typeface="+mn-ea"/>
        <a:cs typeface="+mn-cs"/>
      </a:defRPr>
    </a:lvl3pPr>
    <a:lvl4pPr marL="1371600" algn="ctr" rtl="0" fontAlgn="base">
      <a:spcBef>
        <a:spcPct val="0"/>
      </a:spcBef>
      <a:spcAft>
        <a:spcPct val="0"/>
      </a:spcAft>
      <a:defRPr sz="1400" b="1" kern="1200">
        <a:solidFill>
          <a:schemeClr val="bg1"/>
        </a:solidFill>
        <a:latin typeface="Trebuchet MS" pitchFamily="34" charset="0"/>
        <a:ea typeface="+mn-ea"/>
        <a:cs typeface="+mn-cs"/>
      </a:defRPr>
    </a:lvl4pPr>
    <a:lvl5pPr marL="1828800" algn="ctr" rtl="0" fontAlgn="base">
      <a:spcBef>
        <a:spcPct val="0"/>
      </a:spcBef>
      <a:spcAft>
        <a:spcPct val="0"/>
      </a:spcAft>
      <a:defRPr sz="1400" b="1" kern="1200">
        <a:solidFill>
          <a:schemeClr val="bg1"/>
        </a:solidFill>
        <a:latin typeface="Trebuchet MS" pitchFamily="34" charset="0"/>
        <a:ea typeface="+mn-ea"/>
        <a:cs typeface="+mn-cs"/>
      </a:defRPr>
    </a:lvl5pPr>
    <a:lvl6pPr marL="2286000" algn="l" defTabSz="914400" rtl="0" eaLnBrk="1" latinLnBrk="0" hangingPunct="1">
      <a:defRPr sz="1400" b="1" kern="1200">
        <a:solidFill>
          <a:schemeClr val="bg1"/>
        </a:solidFill>
        <a:latin typeface="Trebuchet MS" pitchFamily="34" charset="0"/>
        <a:ea typeface="+mn-ea"/>
        <a:cs typeface="+mn-cs"/>
      </a:defRPr>
    </a:lvl6pPr>
    <a:lvl7pPr marL="2743200" algn="l" defTabSz="914400" rtl="0" eaLnBrk="1" latinLnBrk="0" hangingPunct="1">
      <a:defRPr sz="1400" b="1" kern="1200">
        <a:solidFill>
          <a:schemeClr val="bg1"/>
        </a:solidFill>
        <a:latin typeface="Trebuchet MS" pitchFamily="34" charset="0"/>
        <a:ea typeface="+mn-ea"/>
        <a:cs typeface="+mn-cs"/>
      </a:defRPr>
    </a:lvl7pPr>
    <a:lvl8pPr marL="3200400" algn="l" defTabSz="914400" rtl="0" eaLnBrk="1" latinLnBrk="0" hangingPunct="1">
      <a:defRPr sz="1400" b="1" kern="1200">
        <a:solidFill>
          <a:schemeClr val="bg1"/>
        </a:solidFill>
        <a:latin typeface="Trebuchet MS" pitchFamily="34" charset="0"/>
        <a:ea typeface="+mn-ea"/>
        <a:cs typeface="+mn-cs"/>
      </a:defRPr>
    </a:lvl8pPr>
    <a:lvl9pPr marL="3657600" algn="l" defTabSz="914400" rtl="0" eaLnBrk="1" latinLnBrk="0" hangingPunct="1">
      <a:defRPr sz="1400" b="1" kern="1200">
        <a:solidFill>
          <a:schemeClr val="bg1"/>
        </a:solidFill>
        <a:latin typeface="Trebuchet MS" pitchFamily="34" charset="0"/>
        <a:ea typeface="+mn-ea"/>
        <a:cs typeface="+mn-cs"/>
      </a:defRPr>
    </a:lvl9pPr>
  </p:defaultTextStyle>
  <p:extLst>
    <p:ext uri="{EFAFB233-063F-42B5-8137-9DF3F51BA10A}">
      <p15:sldGuideLst xmlns:p15="http://schemas.microsoft.com/office/powerpoint/2012/main">
        <p15:guide id="1" orient="horz" pos="1424">
          <p15:clr>
            <a:srgbClr val="A4A3A4"/>
          </p15:clr>
        </p15:guide>
        <p15:guide id="2" orient="horz" pos="3550">
          <p15:clr>
            <a:srgbClr val="A4A3A4"/>
          </p15:clr>
        </p15:guide>
        <p15:guide id="3" orient="horz" pos="182">
          <p15:clr>
            <a:srgbClr val="A4A3A4"/>
          </p15:clr>
        </p15:guide>
        <p15:guide id="4" orient="horz" pos="1147">
          <p15:clr>
            <a:srgbClr val="A4A3A4"/>
          </p15:clr>
        </p15:guide>
        <p15:guide id="5" pos="5579">
          <p15:clr>
            <a:srgbClr val="A4A3A4"/>
          </p15:clr>
        </p15:guide>
        <p15:guide id="6" pos="2927">
          <p15:clr>
            <a:srgbClr val="A4A3A4"/>
          </p15:clr>
        </p15:guide>
        <p15:guide id="7" pos="2833">
          <p15:clr>
            <a:srgbClr val="A4A3A4"/>
          </p15:clr>
        </p15:guide>
        <p15:guide id="8" pos="181">
          <p15:clr>
            <a:srgbClr val="A4A3A4"/>
          </p15:clr>
        </p15:guide>
        <p15:guide id="9" pos="4965">
          <p15:clr>
            <a:srgbClr val="A4A3A4"/>
          </p15:clr>
        </p15:guide>
        <p15:guide id="10" pos="9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omon, Ariam (975)" initials="SA(" lastIdx="1" clrIdx="0">
    <p:extLst>
      <p:ext uri="{19B8F6BF-5375-455C-9EA6-DF929625EA0E}">
        <p15:presenceInfo xmlns:p15="http://schemas.microsoft.com/office/powerpoint/2012/main" userId="S-1-5-21-892016416-137515485-2861887852-9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C43"/>
    <a:srgbClr val="FF9999"/>
    <a:srgbClr val="FFCCCC"/>
    <a:srgbClr val="0065A6"/>
    <a:srgbClr val="9BB9D6"/>
    <a:srgbClr val="786860"/>
    <a:srgbClr val="D1108C"/>
    <a:srgbClr val="EE9024"/>
    <a:srgbClr val="98002E"/>
    <a:srgbClr val="62C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87217" autoAdjust="0"/>
  </p:normalViewPr>
  <p:slideViewPr>
    <p:cSldViewPr snapToGrid="0" snapToObjects="1" showGuides="1">
      <p:cViewPr varScale="1">
        <p:scale>
          <a:sx n="59" d="100"/>
          <a:sy n="59" d="100"/>
        </p:scale>
        <p:origin x="987" y="60"/>
      </p:cViewPr>
      <p:guideLst>
        <p:guide orient="horz" pos="1424"/>
        <p:guide orient="horz" pos="3550"/>
        <p:guide orient="horz" pos="182"/>
        <p:guide orient="horz" pos="1147"/>
        <p:guide pos="5579"/>
        <p:guide pos="2927"/>
        <p:guide pos="2833"/>
        <p:guide pos="181"/>
        <p:guide pos="4965"/>
        <p:guide pos="99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90"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Zihlmann" userId="09b71fb6-d3b0-4f14-b316-df4f2ba29f74" providerId="ADAL" clId="{2D14F8F4-986B-41F1-B6CA-4928C62F7E51}"/>
    <pc:docChg chg="delSld">
      <pc:chgData name="Natalie Zihlmann" userId="09b71fb6-d3b0-4f14-b316-df4f2ba29f74" providerId="ADAL" clId="{2D14F8F4-986B-41F1-B6CA-4928C62F7E51}" dt="2018-01-11T06:31:56.602" v="0" actId="2696"/>
      <pc:docMkLst>
        <pc:docMk/>
      </pc:docMkLst>
      <pc:sldChg chg="del">
        <pc:chgData name="Natalie Zihlmann" userId="09b71fb6-d3b0-4f14-b316-df4f2ba29f74" providerId="ADAL" clId="{2D14F8F4-986B-41F1-B6CA-4928C62F7E51}" dt="2018-01-11T06:31:56.602" v="0" actId="2696"/>
        <pc:sldMkLst>
          <pc:docMk/>
          <pc:sldMk cId="701959350"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GB" dirty="0">
              <a:latin typeface="Arial"/>
            </a:endParaRPr>
          </a:p>
        </p:txBody>
      </p:sp>
      <p:sp>
        <p:nvSpPr>
          <p:cNvPr id="70659"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GB" dirty="0">
              <a:latin typeface="Arial"/>
            </a:endParaRPr>
          </a:p>
        </p:txBody>
      </p:sp>
      <p:sp>
        <p:nvSpPr>
          <p:cNvPr id="70660"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GB" dirty="0">
              <a:latin typeface="Arial"/>
            </a:endParaRPr>
          </a:p>
        </p:txBody>
      </p:sp>
      <p:sp>
        <p:nvSpPr>
          <p:cNvPr id="70661"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EC5F8860-48C9-4C68-817D-61F7F16F952D}" type="slidenum">
              <a:rPr lang="en-GB">
                <a:latin typeface="Arial"/>
              </a:rPr>
              <a:pPr/>
              <a:t>‹Nr.›</a:t>
            </a:fld>
            <a:endParaRPr lang="en-GB" dirty="0">
              <a:latin typeface="Arial"/>
            </a:endParaRPr>
          </a:p>
        </p:txBody>
      </p:sp>
    </p:spTree>
    <p:extLst>
      <p:ext uri="{BB962C8B-B14F-4D97-AF65-F5344CB8AC3E}">
        <p14:creationId xmlns:p14="http://schemas.microsoft.com/office/powerpoint/2010/main" val="360499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a:defRPr>
            </a:lvl1pPr>
          </a:lstStyle>
          <a:p>
            <a:endParaRPr lang="en-GB" dirty="0"/>
          </a:p>
        </p:txBody>
      </p:sp>
      <p:sp>
        <p:nvSpPr>
          <p:cNvPr id="11267"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a:defRPr>
            </a:lvl1pPr>
          </a:lstStyle>
          <a:p>
            <a:endParaRPr lang="en-GB" dirty="0"/>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270"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a:defRPr>
            </a:lvl1pPr>
          </a:lstStyle>
          <a:p>
            <a:endParaRPr lang="en-GB" dirty="0"/>
          </a:p>
        </p:txBody>
      </p:sp>
      <p:sp>
        <p:nvSpPr>
          <p:cNvPr id="11271"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a:defRPr>
            </a:lvl1pPr>
          </a:lstStyle>
          <a:p>
            <a:fld id="{412EE8EA-C253-437D-87DE-9C078F6FCEED}" type="slidenum">
              <a:rPr lang="en-GB" smtClean="0"/>
              <a:pPr/>
              <a:t>‹Nr.›</a:t>
            </a:fld>
            <a:endParaRPr lang="en-GB" dirty="0"/>
          </a:p>
        </p:txBody>
      </p:sp>
    </p:spTree>
    <p:extLst>
      <p:ext uri="{BB962C8B-B14F-4D97-AF65-F5344CB8AC3E}">
        <p14:creationId xmlns:p14="http://schemas.microsoft.com/office/powerpoint/2010/main" val="5699018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a:ea typeface="+mn-ea"/>
        <a:cs typeface="+mn-cs"/>
      </a:defRPr>
    </a:lvl1pPr>
    <a:lvl2pPr marL="457200" algn="l" rtl="0" fontAlgn="base">
      <a:spcBef>
        <a:spcPct val="30000"/>
      </a:spcBef>
      <a:spcAft>
        <a:spcPct val="0"/>
      </a:spcAft>
      <a:defRPr sz="1200" kern="1200">
        <a:solidFill>
          <a:schemeClr val="tx1"/>
        </a:solidFill>
        <a:latin typeface="Arial"/>
        <a:ea typeface="+mn-ea"/>
        <a:cs typeface="+mn-cs"/>
      </a:defRPr>
    </a:lvl2pPr>
    <a:lvl3pPr marL="914400" algn="l" rtl="0" fontAlgn="base">
      <a:spcBef>
        <a:spcPct val="30000"/>
      </a:spcBef>
      <a:spcAft>
        <a:spcPct val="0"/>
      </a:spcAft>
      <a:defRPr sz="1200" kern="1200">
        <a:solidFill>
          <a:schemeClr val="tx1"/>
        </a:solidFill>
        <a:latin typeface="Arial"/>
        <a:ea typeface="+mn-ea"/>
        <a:cs typeface="+mn-cs"/>
      </a:defRPr>
    </a:lvl3pPr>
    <a:lvl4pPr marL="1371600" algn="l" rtl="0" fontAlgn="base">
      <a:spcBef>
        <a:spcPct val="30000"/>
      </a:spcBef>
      <a:spcAft>
        <a:spcPct val="0"/>
      </a:spcAft>
      <a:defRPr sz="1200" kern="1200">
        <a:solidFill>
          <a:schemeClr val="tx1"/>
        </a:solidFill>
        <a:latin typeface="Arial"/>
        <a:ea typeface="+mn-ea"/>
        <a:cs typeface="+mn-cs"/>
      </a:defRPr>
    </a:lvl4pPr>
    <a:lvl5pPr marL="1828800" algn="l" rtl="0" fontAlgn="base">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12EE8EA-C253-437D-87DE-9C078F6FCEED}" type="slidenum">
              <a:rPr lang="en-GB" smtClean="0"/>
              <a:pPr/>
              <a:t>2</a:t>
            </a:fld>
            <a:endParaRPr lang="en-GB" dirty="0"/>
          </a:p>
        </p:txBody>
      </p:sp>
    </p:spTree>
    <p:extLst>
      <p:ext uri="{BB962C8B-B14F-4D97-AF65-F5344CB8AC3E}">
        <p14:creationId xmlns:p14="http://schemas.microsoft.com/office/powerpoint/2010/main" val="3882690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12EE8EA-C253-437D-87DE-9C078F6FCEED}" type="slidenum">
              <a:rPr lang="en-GB" smtClean="0"/>
              <a:pPr/>
              <a:t>3</a:t>
            </a:fld>
            <a:endParaRPr lang="en-GB" dirty="0"/>
          </a:p>
        </p:txBody>
      </p:sp>
    </p:spTree>
    <p:extLst>
      <p:ext uri="{BB962C8B-B14F-4D97-AF65-F5344CB8AC3E}">
        <p14:creationId xmlns:p14="http://schemas.microsoft.com/office/powerpoint/2010/main" val="25096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412EE8EA-C253-437D-87DE-9C078F6FCEED}" type="slidenum">
              <a:rPr lang="en-GB" smtClean="0"/>
              <a:pPr/>
              <a:t>4</a:t>
            </a:fld>
            <a:endParaRPr lang="en-GB" dirty="0"/>
          </a:p>
        </p:txBody>
      </p:sp>
    </p:spTree>
    <p:extLst>
      <p:ext uri="{BB962C8B-B14F-4D97-AF65-F5344CB8AC3E}">
        <p14:creationId xmlns:p14="http://schemas.microsoft.com/office/powerpoint/2010/main" val="33606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12EE8EA-C253-437D-87DE-9C078F6FCEED}" type="slidenum">
              <a:rPr lang="en-GB" smtClean="0"/>
              <a:pPr/>
              <a:t>25</a:t>
            </a:fld>
            <a:endParaRPr lang="en-GB" dirty="0"/>
          </a:p>
        </p:txBody>
      </p:sp>
    </p:spTree>
    <p:extLst>
      <p:ext uri="{BB962C8B-B14F-4D97-AF65-F5344CB8AC3E}">
        <p14:creationId xmlns:p14="http://schemas.microsoft.com/office/powerpoint/2010/main" val="253569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12EE8EA-C253-437D-87DE-9C078F6FCEED}" type="slidenum">
              <a:rPr lang="en-GB" smtClean="0"/>
              <a:pPr/>
              <a:t>28</a:t>
            </a:fld>
            <a:endParaRPr lang="en-GB" dirty="0"/>
          </a:p>
        </p:txBody>
      </p:sp>
    </p:spTree>
    <p:extLst>
      <p:ext uri="{BB962C8B-B14F-4D97-AF65-F5344CB8AC3E}">
        <p14:creationId xmlns:p14="http://schemas.microsoft.com/office/powerpoint/2010/main" val="105176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12EE8EA-C253-437D-87DE-9C078F6FCEED}" type="slidenum">
              <a:rPr lang="en-GB" smtClean="0"/>
              <a:pPr/>
              <a:t>30</a:t>
            </a:fld>
            <a:endParaRPr lang="en-GB" dirty="0"/>
          </a:p>
        </p:txBody>
      </p:sp>
    </p:spTree>
    <p:extLst>
      <p:ext uri="{BB962C8B-B14F-4D97-AF65-F5344CB8AC3E}">
        <p14:creationId xmlns:p14="http://schemas.microsoft.com/office/powerpoint/2010/main" val="196564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12EE8EA-C253-437D-87DE-9C078F6FCEED}" type="slidenum">
              <a:rPr lang="en-GB" smtClean="0"/>
              <a:pPr/>
              <a:t>31</a:t>
            </a:fld>
            <a:endParaRPr lang="en-GB" dirty="0"/>
          </a:p>
        </p:txBody>
      </p:sp>
    </p:spTree>
    <p:extLst>
      <p:ext uri="{BB962C8B-B14F-4D97-AF65-F5344CB8AC3E}">
        <p14:creationId xmlns:p14="http://schemas.microsoft.com/office/powerpoint/2010/main" val="49473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412EE8EA-C253-437D-87DE-9C078F6FCEED}" type="slidenum">
              <a:rPr lang="en-GB" smtClean="0"/>
              <a:pPr/>
              <a:t>68</a:t>
            </a:fld>
            <a:endParaRPr lang="en-GB" dirty="0"/>
          </a:p>
        </p:txBody>
      </p:sp>
    </p:spTree>
    <p:extLst>
      <p:ext uri="{BB962C8B-B14F-4D97-AF65-F5344CB8AC3E}">
        <p14:creationId xmlns:p14="http://schemas.microsoft.com/office/powerpoint/2010/main" val="403626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Bild 11" descr="TreuhandSuisse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5826971"/>
            <a:ext cx="3251200" cy="662727"/>
          </a:xfrm>
          <a:prstGeom prst="rect">
            <a:avLst/>
          </a:prstGeom>
        </p:spPr>
      </p:pic>
      <p:sp>
        <p:nvSpPr>
          <p:cNvPr id="9" name="Titel 1"/>
          <p:cNvSpPr>
            <a:spLocks noGrp="1"/>
          </p:cNvSpPr>
          <p:nvPr>
            <p:ph type="ctrTitle"/>
          </p:nvPr>
        </p:nvSpPr>
        <p:spPr>
          <a:xfrm>
            <a:off x="384175" y="554038"/>
            <a:ext cx="8299450" cy="792162"/>
          </a:xfrm>
        </p:spPr>
        <p:txBody>
          <a:bodyPr/>
          <a:lstStyle/>
          <a:p>
            <a:r>
              <a:rPr lang="de-CH" cap="all" dirty="0" err="1">
                <a:solidFill>
                  <a:schemeClr val="accent3"/>
                </a:solidFill>
              </a:rPr>
              <a:t>hauptthema</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8" y="1820863"/>
            <a:ext cx="8569325" cy="3813175"/>
          </a:xfrm>
          <a:prstGeom prst="rect">
            <a:avLst/>
          </a:prstGeom>
        </p:spPr>
        <p:txBody>
          <a:bodyPr/>
          <a:lstStyle>
            <a:lvl1pPr>
              <a:defRPr>
                <a:solidFill>
                  <a:schemeClr val="accent6">
                    <a:lumMod val="50000"/>
                  </a:schemeClr>
                </a:solidFill>
              </a:defRPr>
            </a:lvl1pPr>
            <a:lvl2pPr marL="269875" indent="-268288">
              <a:defRPr/>
            </a:lvl2pPr>
            <a:lvl3pPr marL="541338" indent="-271463">
              <a:defRPr/>
            </a:lvl3pPr>
            <a:lvl4pPr marL="803275" indent="-261938">
              <a:defRPr/>
            </a:lvl4pPr>
            <a:lvl5pPr marL="1073150" indent="-269875">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4"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latin typeface="Arial" charset="0"/>
                <a:ea typeface="Arial" charset="0"/>
                <a:cs typeface="Arial" charset="0"/>
              </a:defRPr>
            </a:lvl1pPr>
          </a:lstStyle>
          <a:p>
            <a:fld id="{D00B8699-042E-8641-BDF0-F72DF0AA4012}" type="slidenum">
              <a:rPr lang="en-GB" smtClean="0"/>
              <a:pPr/>
              <a:t>‹Nr.›</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87338" y="1820863"/>
            <a:ext cx="4210050" cy="3814762"/>
          </a:xfrm>
          <a:prstGeom prst="rect">
            <a:avLst/>
          </a:prstGeom>
        </p:spPr>
        <p:txBody>
          <a:bodyPr/>
          <a:lstStyle>
            <a:lvl1pPr>
              <a:defRPr sz="1600">
                <a:solidFill>
                  <a:schemeClr val="accent6">
                    <a:lumMod val="50000"/>
                  </a:schemeClr>
                </a:solidFill>
              </a:defRPr>
            </a:lvl1pPr>
            <a:lvl2pPr>
              <a:defRPr sz="1600"/>
            </a:lvl2pPr>
            <a:lvl3pPr>
              <a:defRPr sz="1200"/>
            </a:lvl3pPr>
            <a:lvl4pPr>
              <a:defRPr sz="1200"/>
            </a:lvl4pPr>
            <a:lvl5pPr>
              <a:defRPr sz="12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1" name="Text Placeholder 10"/>
          <p:cNvSpPr>
            <a:spLocks noGrp="1"/>
          </p:cNvSpPr>
          <p:nvPr>
            <p:ph type="body" sz="quarter" idx="14"/>
          </p:nvPr>
        </p:nvSpPr>
        <p:spPr>
          <a:xfrm>
            <a:off x="4646613" y="1820863"/>
            <a:ext cx="4210050" cy="3814762"/>
          </a:xfrm>
          <a:prstGeom prst="rect">
            <a:avLst/>
          </a:prstGeom>
        </p:spPr>
        <p:txBody>
          <a:bodyPr/>
          <a:lstStyle>
            <a:lvl1pPr>
              <a:defRPr sz="1600">
                <a:solidFill>
                  <a:schemeClr val="accent6">
                    <a:lumMod val="50000"/>
                  </a:schemeClr>
                </a:solidFill>
              </a:defRPr>
            </a:lvl1pPr>
            <a:lvl2pPr>
              <a:defRPr sz="1600"/>
            </a:lvl2pPr>
            <a:lvl3pPr>
              <a:defRPr sz="1200"/>
            </a:lvl3pPr>
            <a:lvl4pPr>
              <a:defRPr sz="1200"/>
            </a:lvl4pPr>
            <a:lvl5pPr>
              <a:defRPr sz="12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8"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6"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latin typeface="Arial" charset="0"/>
                <a:ea typeface="Arial" charset="0"/>
                <a:cs typeface="Arial" charset="0"/>
              </a:defRPr>
            </a:lvl1pPr>
          </a:lstStyle>
          <a:p>
            <a:fld id="{D00B8699-042E-8641-BDF0-F72DF0AA4012}" type="slidenum">
              <a:rPr lang="en-GB" smtClean="0"/>
              <a:pPr/>
              <a:t>‹Nr.›</a:t>
            </a:fld>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7338" y="1820863"/>
            <a:ext cx="4208462" cy="3813175"/>
          </a:xfrm>
          <a:prstGeom prst="rect">
            <a:avLst/>
          </a:prstGeom>
        </p:spPr>
        <p:txBody>
          <a:bodyPr/>
          <a:lstStyle>
            <a:lvl1pPr>
              <a:defRPr sz="1600">
                <a:solidFill>
                  <a:schemeClr val="accent6">
                    <a:lumMod val="50000"/>
                  </a:schemeClr>
                </a:solidFill>
              </a:defRPr>
            </a:lvl1pPr>
            <a:lvl2pPr>
              <a:defRPr sz="1600"/>
            </a:lvl2pPr>
            <a:lvl3pPr>
              <a:defRPr sz="1200"/>
            </a:lvl3pPr>
            <a:lvl4pPr>
              <a:defRPr sz="1200"/>
            </a:lvl4pPr>
            <a:lvl5pPr>
              <a:defRPr sz="12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Content Placeholder 3"/>
          <p:cNvSpPr>
            <a:spLocks noGrp="1"/>
          </p:cNvSpPr>
          <p:nvPr>
            <p:ph sz="half" idx="2"/>
          </p:nvPr>
        </p:nvSpPr>
        <p:spPr>
          <a:xfrm>
            <a:off x="4648200" y="1820863"/>
            <a:ext cx="4208463" cy="3813175"/>
          </a:xfrm>
          <a:prstGeom prst="rect">
            <a:avLst/>
          </a:prstGeom>
        </p:spPr>
        <p:txBody>
          <a:bodyPr/>
          <a:lstStyle>
            <a:lvl1pPr>
              <a:defRPr sz="1600">
                <a:solidFill>
                  <a:schemeClr val="accent6">
                    <a:lumMod val="50000"/>
                  </a:schemeClr>
                </a:solidFill>
              </a:defRPr>
            </a:lvl1pPr>
            <a:lvl2pPr>
              <a:defRPr sz="1600"/>
            </a:lvl2pPr>
            <a:lvl3pPr>
              <a:defRPr sz="1200"/>
            </a:lvl3pPr>
            <a:lvl4pPr>
              <a:defRPr sz="1200"/>
            </a:lvl4pPr>
            <a:lvl5pPr>
              <a:defRPr sz="120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8"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4"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latin typeface="Arial" charset="0"/>
                <a:ea typeface="Arial" charset="0"/>
                <a:cs typeface="Arial" charset="0"/>
              </a:defRPr>
            </a:lvl1pPr>
          </a:lstStyle>
          <a:p>
            <a:fld id="{D00B8699-042E-8641-BDF0-F72DF0AA4012}" type="slidenum">
              <a:rPr lang="en-GB" smtClean="0"/>
              <a:pPr/>
              <a:t>‹Nr.›</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Text über Inhal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7338" y="1820864"/>
            <a:ext cx="8569325" cy="457200"/>
          </a:xfrm>
          <a:prstGeom prst="rect">
            <a:avLst/>
          </a:prstGeom>
        </p:spPr>
        <p:txBody>
          <a:bodyPr/>
          <a:lstStyle>
            <a:lvl1pPr>
              <a:defRPr sz="1600"/>
            </a:lvl1pPr>
            <a:lvl2pPr>
              <a:defRPr sz="1600"/>
            </a:lvl2pPr>
            <a:lvl3pPr>
              <a:defRPr sz="1200" i="0"/>
            </a:lvl3pPr>
            <a:lvl4pPr>
              <a:defRPr sz="1200" i="0"/>
            </a:lvl4pPr>
            <a:lvl5pPr>
              <a:defRPr sz="1200" i="0"/>
            </a:lvl5pPr>
          </a:lstStyle>
          <a:p>
            <a:pPr lvl="0"/>
            <a:r>
              <a:rPr lang="de-DE"/>
              <a:t>Textmasterformate durch Klicken bearbeiten</a:t>
            </a:r>
          </a:p>
        </p:txBody>
      </p:sp>
      <p:sp>
        <p:nvSpPr>
          <p:cNvPr id="4" name="Content Placeholder 3"/>
          <p:cNvSpPr>
            <a:spLocks noGrp="1"/>
          </p:cNvSpPr>
          <p:nvPr>
            <p:ph sz="half" idx="2"/>
          </p:nvPr>
        </p:nvSpPr>
        <p:spPr>
          <a:xfrm>
            <a:off x="287339" y="2278064"/>
            <a:ext cx="7594600" cy="3355974"/>
          </a:xfrm>
          <a:prstGeom prst="rect">
            <a:avLst/>
          </a:prstGeom>
        </p:spPr>
        <p:txBody>
          <a:bodyPr/>
          <a:lstStyle>
            <a:lvl1pPr>
              <a:defRPr sz="1600">
                <a:solidFill>
                  <a:schemeClr val="accent6">
                    <a:lumMod val="50000"/>
                  </a:schemeClr>
                </a:solidFill>
              </a:defRPr>
            </a:lvl1pPr>
            <a:lvl2pPr>
              <a:defRPr sz="1600"/>
            </a:lvl2pPr>
            <a:lvl3pPr>
              <a:defRPr sz="1200"/>
            </a:lvl3pPr>
            <a:lvl4pPr>
              <a:defRPr sz="1200"/>
            </a:lvl4pPr>
            <a:lvl5pPr>
              <a:defRPr sz="1200"/>
            </a:lvl5pPr>
          </a:lstStyle>
          <a:p>
            <a:pPr lvl="0"/>
            <a:r>
              <a:rPr lang="de-DE" dirty="0"/>
              <a:t>Textmasterformate durch Klicken bearbeiten</a:t>
            </a:r>
          </a:p>
        </p:txBody>
      </p:sp>
      <p:sp>
        <p:nvSpPr>
          <p:cNvPr id="8"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4"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latin typeface="Arial" charset="0"/>
                <a:ea typeface="Arial" charset="0"/>
                <a:cs typeface="Arial" charset="0"/>
              </a:defRPr>
            </a:lvl1pPr>
          </a:lstStyle>
          <a:p>
            <a:fld id="{D00B8699-042E-8641-BDF0-F72DF0AA4012}" type="slidenum">
              <a:rPr lang="en-GB" smtClean="0"/>
              <a:pPr/>
              <a:t>‹Nr.›</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4000" cy="3256547"/>
          </a:xfrm>
          <a:prstGeom prst="rect">
            <a:avLst/>
          </a:prstGeom>
        </p:spPr>
      </p:pic>
      <p:pic>
        <p:nvPicPr>
          <p:cNvPr id="2" name="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66560"/>
            <a:ext cx="9144000" cy="91440"/>
          </a:xfrm>
          <a:prstGeom prst="rect">
            <a:avLst/>
          </a:prstGeom>
        </p:spPr>
      </p:pic>
      <p:sp>
        <p:nvSpPr>
          <p:cNvPr id="12" name="Content Placeholder 2"/>
          <p:cNvSpPr>
            <a:spLocks noGrp="1"/>
          </p:cNvSpPr>
          <p:nvPr>
            <p:ph idx="1" hasCustomPrompt="1"/>
          </p:nvPr>
        </p:nvSpPr>
        <p:spPr>
          <a:xfrm>
            <a:off x="287338" y="2918871"/>
            <a:ext cx="8569325" cy="3494629"/>
          </a:xfrm>
          <a:prstGeom prst="rect">
            <a:avLst/>
          </a:prstGeom>
        </p:spPr>
        <p:txBody>
          <a:bodyPr/>
          <a:lstStyle>
            <a:lvl1pPr>
              <a:defRPr b="1"/>
            </a:lvl1pPr>
            <a:lvl2pPr marL="336550" indent="-334963">
              <a:buFont typeface=".AppleSystemUIFont" charset="-120"/>
              <a:buChar char="…"/>
              <a:defRPr/>
            </a:lvl2pPr>
          </a:lstStyle>
          <a:p>
            <a:pPr lvl="0"/>
            <a:r>
              <a:rPr lang="de-DE" dirty="0" err="1"/>
              <a:t>Wussen</a:t>
            </a:r>
            <a:r>
              <a:rPr lang="de-DE" dirty="0"/>
              <a:t> Sie, dass …</a:t>
            </a:r>
          </a:p>
          <a:p>
            <a:pPr lvl="1"/>
            <a:r>
              <a:rPr lang="de-DE" dirty="0"/>
              <a:t>ein vielseitiges und spannendes Kursprogramm im 2018 auf Sie wartet?</a:t>
            </a:r>
          </a:p>
          <a:p>
            <a:pPr lvl="1"/>
            <a:r>
              <a:rPr lang="de-DE" dirty="0"/>
              <a:t>Sie als Fachperson bei uns in den Genuss einer passenden Weiterbildung kommen?</a:t>
            </a:r>
          </a:p>
          <a:p>
            <a:pPr lvl="1"/>
            <a:r>
              <a:rPr lang="de-DE" dirty="0"/>
              <a:t>KURS | ZYKLUS, AUDIT | FORUM und FACH | DIALOG als Jahreskurse aufgebaut sind und stets aktuelles Fachwissen vermitteln?</a:t>
            </a:r>
          </a:p>
          <a:p>
            <a:pPr lvl="1"/>
            <a:r>
              <a:rPr lang="de-DE" dirty="0"/>
              <a:t>unsere Kurse die optimale Plattform für den Austausch unter Berufskollegen sind?</a:t>
            </a:r>
          </a:p>
          <a:p>
            <a:pPr lvl="0"/>
            <a:endParaRPr lang="de-DE" dirty="0"/>
          </a:p>
          <a:p>
            <a:pPr lvl="0"/>
            <a:r>
              <a:rPr lang="de-DE" dirty="0"/>
              <a:t>Schauen Sie sich unser Kursangebot 2018 an und melden Sie sich für Ihr passendes ­Weiterbildungspaket online an.</a:t>
            </a:r>
          </a:p>
        </p:txBody>
      </p:sp>
      <p:pic>
        <p:nvPicPr>
          <p:cNvPr id="13" name="Bild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9144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accent3"/>
        </a:solid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287338" y="876300"/>
            <a:ext cx="8569325" cy="971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Titelmasterformat durch Klicken bearbeiten</a:t>
            </a:r>
            <a:endParaRPr lang="en-GB" dirty="0"/>
          </a:p>
        </p:txBody>
      </p:sp>
      <p:sp>
        <p:nvSpPr>
          <p:cNvPr id="12" name="Rectangle 3"/>
          <p:cNvSpPr>
            <a:spLocks noGrp="1" noChangeArrowheads="1"/>
          </p:cNvSpPr>
          <p:nvPr>
            <p:ph type="body" idx="1"/>
          </p:nvPr>
        </p:nvSpPr>
        <p:spPr bwMode="auto">
          <a:xfrm>
            <a:off x="287338" y="1820863"/>
            <a:ext cx="8569325" cy="44529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pic>
        <p:nvPicPr>
          <p:cNvPr id="2" name="Bild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766560"/>
            <a:ext cx="9144000" cy="91440"/>
          </a:xfrm>
          <a:prstGeom prst="rect">
            <a:avLst/>
          </a:prstGeom>
        </p:spPr>
      </p:pic>
      <p:pic>
        <p:nvPicPr>
          <p:cNvPr id="13" name="Bild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381000"/>
          </a:xfrm>
          <a:prstGeom prst="rect">
            <a:avLst/>
          </a:prstGeom>
        </p:spPr>
      </p:pic>
      <p:sp>
        <p:nvSpPr>
          <p:cNvPr id="16" name="Foliennummernplatzhalter 5"/>
          <p:cNvSpPr>
            <a:spLocks noGrp="1"/>
          </p:cNvSpPr>
          <p:nvPr>
            <p:ph type="sldNum" sz="quarter" idx="4"/>
          </p:nvPr>
        </p:nvSpPr>
        <p:spPr>
          <a:xfrm>
            <a:off x="287338" y="38100"/>
            <a:ext cx="2133600" cy="266700"/>
          </a:xfrm>
          <a:prstGeom prst="rect">
            <a:avLst/>
          </a:prstGeom>
        </p:spPr>
        <p:txBody>
          <a:bodyPr/>
          <a:lstStyle>
            <a:lvl1pPr algn="l">
              <a:defRPr sz="1200" b="0">
                <a:solidFill>
                  <a:schemeClr val="tx1"/>
                </a:solidFill>
                <a:latin typeface="Arial" charset="0"/>
                <a:ea typeface="Arial" charset="0"/>
                <a:cs typeface="Arial" charset="0"/>
              </a:defRPr>
            </a:lvl1pPr>
          </a:lstStyle>
          <a:p>
            <a:fld id="{D00B8699-042E-8641-BDF0-F72DF0AA4012}"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54" r:id="rId6"/>
  </p:sldLayoutIdLst>
  <p:timing>
    <p:tnLst>
      <p:par>
        <p:cTn id="1" dur="indefinite" restart="never" nodeType="tmRoot"/>
      </p:par>
    </p:tnLst>
  </p:timing>
  <p:hf hdr="0" dt="0"/>
  <p:txStyles>
    <p:titleStyle>
      <a:lvl1pPr algn="l" rtl="0" eaLnBrk="1" fontAlgn="base" hangingPunct="1">
        <a:lnSpc>
          <a:spcPct val="105000"/>
        </a:lnSpc>
        <a:spcBef>
          <a:spcPct val="0"/>
        </a:spcBef>
        <a:spcAft>
          <a:spcPct val="0"/>
        </a:spcAft>
        <a:defRPr sz="2800" b="1">
          <a:solidFill>
            <a:srgbClr val="0065A6"/>
          </a:solidFill>
          <a:latin typeface="Arial"/>
          <a:ea typeface="+mj-ea"/>
          <a:cs typeface="Arial"/>
        </a:defRPr>
      </a:lvl1pPr>
      <a:lvl2pPr algn="l" rtl="0" eaLnBrk="1" fontAlgn="base" hangingPunct="1">
        <a:lnSpc>
          <a:spcPct val="105000"/>
        </a:lnSpc>
        <a:spcBef>
          <a:spcPct val="0"/>
        </a:spcBef>
        <a:spcAft>
          <a:spcPct val="0"/>
        </a:spcAft>
        <a:defRPr sz="2800" b="1">
          <a:solidFill>
            <a:srgbClr val="ED1A3B"/>
          </a:solidFill>
          <a:latin typeface="Trebuchet MS" pitchFamily="34" charset="0"/>
        </a:defRPr>
      </a:lvl2pPr>
      <a:lvl3pPr algn="l" rtl="0" eaLnBrk="1" fontAlgn="base" hangingPunct="1">
        <a:lnSpc>
          <a:spcPct val="105000"/>
        </a:lnSpc>
        <a:spcBef>
          <a:spcPct val="0"/>
        </a:spcBef>
        <a:spcAft>
          <a:spcPct val="0"/>
        </a:spcAft>
        <a:defRPr sz="2800" b="1">
          <a:solidFill>
            <a:srgbClr val="ED1A3B"/>
          </a:solidFill>
          <a:latin typeface="Trebuchet MS" pitchFamily="34" charset="0"/>
        </a:defRPr>
      </a:lvl3pPr>
      <a:lvl4pPr algn="l" rtl="0" eaLnBrk="1" fontAlgn="base" hangingPunct="1">
        <a:lnSpc>
          <a:spcPct val="105000"/>
        </a:lnSpc>
        <a:spcBef>
          <a:spcPct val="0"/>
        </a:spcBef>
        <a:spcAft>
          <a:spcPct val="0"/>
        </a:spcAft>
        <a:defRPr sz="2800" b="1">
          <a:solidFill>
            <a:srgbClr val="ED1A3B"/>
          </a:solidFill>
          <a:latin typeface="Trebuchet MS" pitchFamily="34" charset="0"/>
        </a:defRPr>
      </a:lvl4pPr>
      <a:lvl5pPr algn="l" rtl="0" eaLnBrk="1" fontAlgn="base" hangingPunct="1">
        <a:lnSpc>
          <a:spcPct val="105000"/>
        </a:lnSpc>
        <a:spcBef>
          <a:spcPct val="0"/>
        </a:spcBef>
        <a:spcAft>
          <a:spcPct val="0"/>
        </a:spcAft>
        <a:defRPr sz="2800" b="1">
          <a:solidFill>
            <a:srgbClr val="ED1A3B"/>
          </a:solidFill>
          <a:latin typeface="Trebuchet MS" pitchFamily="34" charset="0"/>
        </a:defRPr>
      </a:lvl5pPr>
      <a:lvl6pPr marL="457200" algn="l" rtl="0" eaLnBrk="1" fontAlgn="base" hangingPunct="1">
        <a:lnSpc>
          <a:spcPct val="105000"/>
        </a:lnSpc>
        <a:spcBef>
          <a:spcPct val="0"/>
        </a:spcBef>
        <a:spcAft>
          <a:spcPct val="0"/>
        </a:spcAft>
        <a:defRPr sz="2800" b="1">
          <a:solidFill>
            <a:srgbClr val="ED1A3B"/>
          </a:solidFill>
          <a:latin typeface="Trebuchet MS" pitchFamily="34" charset="0"/>
        </a:defRPr>
      </a:lvl6pPr>
      <a:lvl7pPr marL="914400" algn="l" rtl="0" eaLnBrk="1" fontAlgn="base" hangingPunct="1">
        <a:lnSpc>
          <a:spcPct val="105000"/>
        </a:lnSpc>
        <a:spcBef>
          <a:spcPct val="0"/>
        </a:spcBef>
        <a:spcAft>
          <a:spcPct val="0"/>
        </a:spcAft>
        <a:defRPr sz="2800" b="1">
          <a:solidFill>
            <a:srgbClr val="ED1A3B"/>
          </a:solidFill>
          <a:latin typeface="Trebuchet MS" pitchFamily="34" charset="0"/>
        </a:defRPr>
      </a:lvl7pPr>
      <a:lvl8pPr marL="1371600" algn="l" rtl="0" eaLnBrk="1" fontAlgn="base" hangingPunct="1">
        <a:lnSpc>
          <a:spcPct val="105000"/>
        </a:lnSpc>
        <a:spcBef>
          <a:spcPct val="0"/>
        </a:spcBef>
        <a:spcAft>
          <a:spcPct val="0"/>
        </a:spcAft>
        <a:defRPr sz="2800" b="1">
          <a:solidFill>
            <a:srgbClr val="ED1A3B"/>
          </a:solidFill>
          <a:latin typeface="Trebuchet MS" pitchFamily="34" charset="0"/>
        </a:defRPr>
      </a:lvl8pPr>
      <a:lvl9pPr marL="1828800" algn="l" rtl="0" eaLnBrk="1" fontAlgn="base" hangingPunct="1">
        <a:lnSpc>
          <a:spcPct val="105000"/>
        </a:lnSpc>
        <a:spcBef>
          <a:spcPct val="0"/>
        </a:spcBef>
        <a:spcAft>
          <a:spcPct val="0"/>
        </a:spcAft>
        <a:defRPr sz="2800" b="1">
          <a:solidFill>
            <a:srgbClr val="ED1A3B"/>
          </a:solidFill>
          <a:latin typeface="Trebuchet MS" pitchFamily="34" charset="0"/>
        </a:defRPr>
      </a:lvl9pPr>
    </p:titleStyle>
    <p:bodyStyle>
      <a:lvl1pPr algn="l" rtl="0" eaLnBrk="1" fontAlgn="base" hangingPunct="1">
        <a:spcBef>
          <a:spcPct val="20000"/>
        </a:spcBef>
        <a:spcAft>
          <a:spcPct val="0"/>
        </a:spcAft>
        <a:defRPr>
          <a:solidFill>
            <a:srgbClr val="002060"/>
          </a:solidFill>
          <a:latin typeface="Arial"/>
          <a:ea typeface="+mn-ea"/>
          <a:cs typeface="Arial"/>
        </a:defRPr>
      </a:lvl1pPr>
      <a:lvl2pPr marL="269875" indent="-268288" algn="l" rtl="0" eaLnBrk="1" fontAlgn="base" hangingPunct="1">
        <a:spcBef>
          <a:spcPct val="20000"/>
        </a:spcBef>
        <a:spcAft>
          <a:spcPct val="0"/>
        </a:spcAft>
        <a:buChar char="•"/>
        <a:defRPr>
          <a:solidFill>
            <a:srgbClr val="786860"/>
          </a:solidFill>
          <a:latin typeface="Arial"/>
          <a:cs typeface="Arial"/>
        </a:defRPr>
      </a:lvl2pPr>
      <a:lvl3pPr marL="541338" indent="-27146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3pPr>
      <a:lvl4pPr marL="803275" indent="-261938"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4175" y="554038"/>
            <a:ext cx="8299450" cy="792162"/>
          </a:xfrm>
        </p:spPr>
        <p:txBody>
          <a:bodyPr/>
          <a:lstStyle/>
          <a:p>
            <a:r>
              <a:rPr lang="de-CH" cap="all" dirty="0" smtClean="0">
                <a:solidFill>
                  <a:schemeClr val="accent3"/>
                </a:solidFill>
              </a:rPr>
              <a:t>Steuerrecht</a:t>
            </a:r>
            <a:endParaRPr lang="de-DE" dirty="0"/>
          </a:p>
        </p:txBody>
      </p:sp>
      <p:sp>
        <p:nvSpPr>
          <p:cNvPr id="3" name="Rectangle 7"/>
          <p:cNvSpPr txBox="1">
            <a:spLocks noChangeArrowheads="1"/>
          </p:cNvSpPr>
          <p:nvPr/>
        </p:nvSpPr>
        <p:spPr bwMode="auto">
          <a:xfrm>
            <a:off x="384175" y="1346199"/>
            <a:ext cx="7544955" cy="85015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a:solidFill>
                  <a:srgbClr val="786860"/>
                </a:solidFill>
                <a:latin typeface="Arial"/>
                <a:ea typeface="+mn-ea"/>
                <a:cs typeface="Arial"/>
              </a:defRPr>
            </a:lvl1pPr>
            <a:lvl2pPr marL="336550" indent="-334963" algn="l" rtl="0" eaLnBrk="1" fontAlgn="base" hangingPunct="1">
              <a:spcBef>
                <a:spcPct val="20000"/>
              </a:spcBef>
              <a:spcAft>
                <a:spcPct val="0"/>
              </a:spcAft>
              <a:buChar char="•"/>
              <a:defRPr>
                <a:solidFill>
                  <a:srgbClr val="786860"/>
                </a:solidFill>
                <a:latin typeface="Arial"/>
                <a:cs typeface="Arial"/>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r>
              <a:rPr lang="de-CH" sz="1800" kern="0" dirty="0" smtClean="0">
                <a:solidFill>
                  <a:srgbClr val="FFFFFF"/>
                </a:solidFill>
              </a:rPr>
              <a:t>Unternehmensbesteuerung: Kapitalerhöhungen</a:t>
            </a:r>
            <a:r>
              <a:rPr lang="de-CH" sz="1800" kern="0" dirty="0">
                <a:solidFill>
                  <a:srgbClr val="FFFFFF"/>
                </a:solidFill>
              </a:rPr>
              <a:t>, Zuschüsse und </a:t>
            </a:r>
            <a:r>
              <a:rPr lang="de-CH" sz="1800" kern="0" dirty="0" smtClean="0">
                <a:solidFill>
                  <a:srgbClr val="FFFFFF"/>
                </a:solidFill>
              </a:rPr>
              <a:t>Sanierungen – Fallbeispiele und Grundlagen</a:t>
            </a:r>
            <a:endParaRPr lang="de-CH" sz="1800" b="1" kern="0" dirty="0">
              <a:solidFill>
                <a:srgbClr val="FFFFFF"/>
              </a:solidFill>
            </a:endParaRPr>
          </a:p>
        </p:txBody>
      </p:sp>
      <p:sp>
        <p:nvSpPr>
          <p:cNvPr id="4" name="Rectangle 7"/>
          <p:cNvSpPr txBox="1">
            <a:spLocks noChangeArrowheads="1"/>
          </p:cNvSpPr>
          <p:nvPr/>
        </p:nvSpPr>
        <p:spPr bwMode="auto">
          <a:xfrm>
            <a:off x="384175" y="4851400"/>
            <a:ext cx="8299450" cy="673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spcBef>
                <a:spcPct val="20000"/>
              </a:spcBef>
              <a:spcAft>
                <a:spcPct val="0"/>
              </a:spcAft>
              <a:defRPr>
                <a:solidFill>
                  <a:srgbClr val="786860"/>
                </a:solidFill>
                <a:latin typeface="Arial"/>
                <a:ea typeface="+mn-ea"/>
                <a:cs typeface="Arial"/>
              </a:defRPr>
            </a:lvl1pPr>
            <a:lvl2pPr marL="336550" indent="-334963" algn="l" rtl="0" eaLnBrk="1" fontAlgn="base" hangingPunct="1">
              <a:spcBef>
                <a:spcPct val="20000"/>
              </a:spcBef>
              <a:spcAft>
                <a:spcPct val="0"/>
              </a:spcAft>
              <a:buChar char="•"/>
              <a:defRPr>
                <a:solidFill>
                  <a:srgbClr val="786860"/>
                </a:solidFill>
                <a:latin typeface="Arial"/>
                <a:cs typeface="Arial"/>
              </a:defRPr>
            </a:lvl2pPr>
            <a:lvl3pPr marL="641350" indent="-3032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3pPr>
            <a:lvl4pPr marL="9715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4pPr>
            <a:lvl5pPr marL="1301750" indent="-328613" algn="l" rtl="0" eaLnBrk="1" fontAlgn="base" hangingPunct="1">
              <a:spcBef>
                <a:spcPct val="20000"/>
              </a:spcBef>
              <a:spcAft>
                <a:spcPct val="0"/>
              </a:spcAft>
              <a:buFont typeface="Univers HSBCPB Con 520" pitchFamily="34" charset="0"/>
              <a:buChar char="-"/>
              <a:defRPr sz="1400">
                <a:solidFill>
                  <a:srgbClr val="786860"/>
                </a:solidFill>
                <a:latin typeface="Arial"/>
                <a:cs typeface="Arial"/>
              </a:defRPr>
            </a:lvl5pPr>
            <a:lvl6pPr marL="17589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6pPr>
            <a:lvl7pPr marL="22161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7pPr>
            <a:lvl8pPr marL="26733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8pPr>
            <a:lvl9pPr marL="3130550" indent="-328613" algn="l" rtl="0" eaLnBrk="1" fontAlgn="base" hangingPunct="1">
              <a:spcBef>
                <a:spcPct val="20000"/>
              </a:spcBef>
              <a:spcAft>
                <a:spcPct val="0"/>
              </a:spcAft>
              <a:buFont typeface="Univers HSBCPB Con 520" pitchFamily="34" charset="0"/>
              <a:buChar char="-"/>
              <a:defRPr sz="1400">
                <a:solidFill>
                  <a:srgbClr val="786860"/>
                </a:solidFill>
                <a:latin typeface="+mn-lt"/>
              </a:defRPr>
            </a:lvl9pPr>
          </a:lstStyle>
          <a:p>
            <a:pPr lvl="0">
              <a:spcBef>
                <a:spcPct val="0"/>
              </a:spcBef>
            </a:pPr>
            <a:r>
              <a:rPr lang="de-CH" sz="1200" b="0" kern="0" cap="all" dirty="0" smtClean="0">
                <a:solidFill>
                  <a:schemeClr val="tx1"/>
                </a:solidFill>
                <a:latin typeface="Arial" charset="0"/>
                <a:ea typeface="Arial" charset="0"/>
                <a:cs typeface="Arial" charset="0"/>
              </a:rPr>
              <a:t>Nadia Tarolli </a:t>
            </a:r>
            <a:r>
              <a:rPr lang="de-CH" sz="1200" b="0" kern="0" cap="all" dirty="0" err="1" smtClean="0">
                <a:solidFill>
                  <a:schemeClr val="tx1"/>
                </a:solidFill>
                <a:latin typeface="Arial" charset="0"/>
                <a:ea typeface="Arial" charset="0"/>
                <a:cs typeface="Arial" charset="0"/>
              </a:rPr>
              <a:t>schmidt</a:t>
            </a:r>
            <a:endParaRPr lang="de-CH" sz="1200" b="0" kern="0" cap="all" dirty="0" smtClean="0">
              <a:solidFill>
                <a:schemeClr val="tx1"/>
              </a:solidFill>
              <a:latin typeface="Arial" charset="0"/>
              <a:ea typeface="Arial" charset="0"/>
              <a:cs typeface="Arial" charset="0"/>
            </a:endParaRPr>
          </a:p>
          <a:p>
            <a:pPr lvl="0">
              <a:spcBef>
                <a:spcPct val="0"/>
              </a:spcBef>
            </a:pPr>
            <a:r>
              <a:rPr lang="de-CH" sz="1200" b="0" kern="0" dirty="0" smtClean="0">
                <a:solidFill>
                  <a:schemeClr val="tx1"/>
                </a:solidFill>
                <a:latin typeface="Arial" charset="0"/>
                <a:ea typeface="Arial" charset="0"/>
                <a:cs typeface="Arial" charset="0"/>
              </a:rPr>
              <a:t>20. November 2019, </a:t>
            </a:r>
            <a:r>
              <a:rPr lang="de-CH" sz="1200" b="0" kern="0" dirty="0" err="1" smtClean="0">
                <a:solidFill>
                  <a:schemeClr val="tx1"/>
                </a:solidFill>
                <a:latin typeface="Arial" charset="0"/>
                <a:ea typeface="Arial" charset="0"/>
                <a:cs typeface="Arial" charset="0"/>
              </a:rPr>
              <a:t>Stansstad</a:t>
            </a:r>
            <a:r>
              <a:rPr lang="de-CH" sz="1200" b="0" kern="0" dirty="0" smtClean="0">
                <a:solidFill>
                  <a:schemeClr val="tx1"/>
                </a:solidFill>
                <a:latin typeface="Arial" charset="0"/>
                <a:ea typeface="Arial" charset="0"/>
                <a:cs typeface="Arial" charset="0"/>
              </a:rPr>
              <a:t> </a:t>
            </a:r>
          </a:p>
          <a:p>
            <a:endParaRPr lang="de-CH" sz="1800" b="1"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030121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a:t>Die Zement AG hat ein Aktienkapital von CHF 500’000. Es sollen zusätzliche Mittel von CHF 1 Mio. beschafft werden. Dafür wird eine Kapitalerhöhung im Umfang von CHF 500’000 durchgeführt, wobei 100’000 neue Aktien zum Nennwert von je CHF 5 ausgegeben werden. Der Ausgabebetrag je Aktie entspricht CHF 10, es wird also ein Agio von CHF 5 pro Aktie einbezahlt. Die Kosten belaufen sich auf CHF 5’000. </a:t>
            </a:r>
            <a:endParaRPr lang="de-CH" dirty="0" smtClean="0"/>
          </a:p>
          <a:p>
            <a:pPr marL="285750" indent="-285750">
              <a:buFont typeface="Arial" panose="020B0604020202020204" pitchFamily="34" charset="0"/>
              <a:buChar char="•"/>
            </a:pPr>
            <a:r>
              <a:rPr lang="de-CH" dirty="0"/>
              <a:t>Ist auf der Kapitalerhöhung Emissionsabgabe geschuldet? Wenn ja, wie viel? </a:t>
            </a:r>
          </a:p>
          <a:p>
            <a:pPr marL="285750" indent="-285750">
              <a:buFont typeface="Arial" panose="020B0604020202020204" pitchFamily="34" charset="0"/>
              <a:buChar char="•"/>
            </a:pPr>
            <a:r>
              <a:rPr lang="de-CH" dirty="0"/>
              <a:t>Was ist sonst noch vorzukehren? </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smtClean="0"/>
              <a:t>2. </a:t>
            </a:r>
            <a:r>
              <a:rPr lang="de-CH" dirty="0"/>
              <a:t>Fallbeispiel Kapitalerhöhung </a:t>
            </a:r>
            <a:r>
              <a:rPr lang="de-CH" dirty="0" smtClean="0"/>
              <a:t>mit Agio</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10</a:t>
            </a:fld>
            <a:endParaRPr lang="en-GB" dirty="0"/>
          </a:p>
        </p:txBody>
      </p:sp>
    </p:spTree>
    <p:extLst>
      <p:ext uri="{BB962C8B-B14F-4D97-AF65-F5344CB8AC3E}">
        <p14:creationId xmlns:p14="http://schemas.microsoft.com/office/powerpoint/2010/main" val="319978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Ja</a:t>
            </a:r>
            <a:r>
              <a:rPr lang="de-CH" dirty="0"/>
              <a:t>, da Freigrenze gesamthaft überschritten wird (je Kapitalerhöhung + Agio i.H.v. CHF 500’000; vgl. Art. 6 Abs. 1 </a:t>
            </a:r>
            <a:r>
              <a:rPr lang="de-CH" dirty="0" err="1"/>
              <a:t>lit</a:t>
            </a:r>
            <a:r>
              <a:rPr lang="de-CH" dirty="0"/>
              <a:t>. h </a:t>
            </a:r>
            <a:r>
              <a:rPr lang="de-CH" dirty="0" err="1"/>
              <a:t>StG</a:t>
            </a:r>
            <a:r>
              <a:rPr lang="de-CH" dirty="0"/>
              <a:t>). </a:t>
            </a:r>
          </a:p>
          <a:p>
            <a:pPr marL="285750" indent="-285750">
              <a:buFont typeface="Wingdings" panose="05000000000000000000" pitchFamily="2" charset="2"/>
              <a:buChar char="Ø"/>
            </a:pPr>
            <a:r>
              <a:rPr lang="de-CH" dirty="0" smtClean="0"/>
              <a:t>Die </a:t>
            </a:r>
            <a:r>
              <a:rPr lang="de-CH" dirty="0"/>
              <a:t>Bau AG schuldet grundsätzlich Emissionsabgabe von CHF 5’000 (1 % von 500’000). </a:t>
            </a:r>
          </a:p>
          <a:p>
            <a:pPr marL="285750" indent="-285750">
              <a:buFont typeface="Wingdings" panose="05000000000000000000" pitchFamily="2" charset="2"/>
              <a:buChar char="Ø"/>
            </a:pPr>
            <a:r>
              <a:rPr lang="de-CH" dirty="0" smtClean="0"/>
              <a:t>Die </a:t>
            </a:r>
            <a:r>
              <a:rPr lang="de-CH" dirty="0"/>
              <a:t>Emissionsspesen und -abgaben können aber abgezogen werden von Berechnungsgrundlage (Art. 8 Abs. 1 </a:t>
            </a:r>
            <a:r>
              <a:rPr lang="de-CH" dirty="0" err="1"/>
              <a:t>lit</a:t>
            </a:r>
            <a:r>
              <a:rPr lang="de-CH" dirty="0"/>
              <a:t>. a </a:t>
            </a:r>
            <a:r>
              <a:rPr lang="de-CH" dirty="0" err="1"/>
              <a:t>StG</a:t>
            </a:r>
            <a:r>
              <a:rPr lang="de-CH" dirty="0"/>
              <a:t>) da es sich um eine Über-pari-Emission handelt. </a:t>
            </a:r>
          </a:p>
          <a:p>
            <a:pPr marL="285750" indent="-285750">
              <a:buFont typeface="Wingdings" panose="05000000000000000000" pitchFamily="2" charset="2"/>
              <a:buChar char="Ø"/>
            </a:pPr>
            <a:r>
              <a:rPr lang="de-CH" dirty="0" smtClean="0"/>
              <a:t>Die </a:t>
            </a:r>
            <a:r>
              <a:rPr lang="de-CH" dirty="0"/>
              <a:t>Abgabe beträgt CHF 4‘901 [(500‘000 – 5‘000) * 100/ 101], </a:t>
            </a:r>
            <a:r>
              <a:rPr lang="de-CH"/>
              <a:t>davon </a:t>
            </a:r>
            <a:r>
              <a:rPr lang="de-CH" smtClean="0"/>
              <a:t>1 %. </a:t>
            </a:r>
            <a:endParaRPr lang="de-CH" dirty="0" smtClean="0"/>
          </a:p>
          <a:p>
            <a:pPr marL="285750" indent="-285750">
              <a:buFont typeface="Wingdings" panose="05000000000000000000" pitchFamily="2" charset="2"/>
              <a:buChar char="Ø"/>
            </a:pPr>
            <a:r>
              <a:rPr lang="de-CH" dirty="0" smtClean="0"/>
              <a:t>Zu melden auf Formular 4 (Zuschüsse). Ausserdem liegen Kapitaleinlagen vor: auf separates Konto zu buchen und innert 30 Tagen nach GV auf Formular 170 zu melden. </a:t>
            </a:r>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smtClean="0"/>
              <a:t>2. </a:t>
            </a:r>
            <a:r>
              <a:rPr lang="de-CH" dirty="0"/>
              <a:t>Fallbeispiel Kapitalerhöhung </a:t>
            </a:r>
            <a:r>
              <a:rPr lang="de-CH" dirty="0" smtClean="0"/>
              <a:t>mit Agio</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11</a:t>
            </a:fld>
            <a:endParaRPr lang="en-GB" dirty="0"/>
          </a:p>
        </p:txBody>
      </p:sp>
    </p:spTree>
    <p:extLst>
      <p:ext uri="{BB962C8B-B14F-4D97-AF65-F5344CB8AC3E}">
        <p14:creationId xmlns:p14="http://schemas.microsoft.com/office/powerpoint/2010/main" val="3523348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Kapitaleinlagen </a:t>
            </a:r>
            <a:r>
              <a:rPr lang="de-CH" dirty="0"/>
              <a:t>können später ohne Verrechnungs- und Einkommens-steuerfolgen ausgeschüttet werden. </a:t>
            </a:r>
          </a:p>
          <a:p>
            <a:pPr marL="285750" indent="-285750">
              <a:buFont typeface="Wingdings" panose="05000000000000000000" pitchFamily="2" charset="2"/>
              <a:buChar char="Ø"/>
            </a:pPr>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smtClean="0"/>
              <a:t>2. </a:t>
            </a:r>
            <a:r>
              <a:rPr lang="de-CH" dirty="0"/>
              <a:t>Fallbeispiel Kapitalerhöhung </a:t>
            </a:r>
            <a:r>
              <a:rPr lang="de-CH" dirty="0" smtClean="0"/>
              <a:t>mit Agio</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12</a:t>
            </a:fld>
            <a:endParaRPr lang="en-GB" dirty="0"/>
          </a:p>
        </p:txBody>
      </p:sp>
    </p:spTree>
    <p:extLst>
      <p:ext uri="{BB962C8B-B14F-4D97-AF65-F5344CB8AC3E}">
        <p14:creationId xmlns:p14="http://schemas.microsoft.com/office/powerpoint/2010/main" val="136259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a:t>Die Innovation AG weist ein Aktienkapital von CHF 500’000 auf. Nun will der Hauptaktionär ein Patent einbringen. Man geht von einem Wert von CHF 700’000 aus. Dessen Wert soll in der Bilanz ersichtlich sein. </a:t>
            </a:r>
          </a:p>
          <a:p>
            <a:pPr marL="285750" indent="-285750">
              <a:buFont typeface="Arial" panose="020B0604020202020204" pitchFamily="34" charset="0"/>
              <a:buChar char="•"/>
            </a:pPr>
            <a:r>
              <a:rPr lang="de-CH" dirty="0"/>
              <a:t>Ist die Einbringung eines Patents zur </a:t>
            </a:r>
            <a:r>
              <a:rPr lang="de-CH" dirty="0" err="1" smtClean="0"/>
              <a:t>Libe</a:t>
            </a:r>
            <a:r>
              <a:rPr lang="de-DE" dirty="0" smtClean="0"/>
              <a:t>r</a:t>
            </a:r>
            <a:r>
              <a:rPr lang="de-CH" dirty="0" err="1" smtClean="0"/>
              <a:t>ierung</a:t>
            </a:r>
            <a:r>
              <a:rPr lang="de-CH" dirty="0" smtClean="0"/>
              <a:t> </a:t>
            </a:r>
            <a:r>
              <a:rPr lang="de-CH" dirty="0"/>
              <a:t>möglich? </a:t>
            </a:r>
          </a:p>
          <a:p>
            <a:pPr marL="285750" indent="-285750">
              <a:buFont typeface="Arial" panose="020B0604020202020204" pitchFamily="34" charset="0"/>
              <a:buChar char="•"/>
            </a:pPr>
            <a:r>
              <a:rPr lang="de-CH" dirty="0"/>
              <a:t>Falls ja, ist auf der Kapitalerhöhung Emissionsabgabe geschuldet? </a:t>
            </a:r>
          </a:p>
          <a:p>
            <a:pPr marL="285750" indent="-285750">
              <a:buFont typeface="Arial" panose="020B0604020202020204" pitchFamily="34" charset="0"/>
              <a:buChar char="•"/>
            </a:pPr>
            <a:r>
              <a:rPr lang="de-CH" dirty="0"/>
              <a:t>Was ist sonst noch vorzukehren? </a:t>
            </a:r>
          </a:p>
          <a:p>
            <a:pPr marL="285750" indent="-285750">
              <a:buFont typeface="Arial" panose="020B0604020202020204" pitchFamily="34" charset="0"/>
              <a:buChar char="•"/>
            </a:pPr>
            <a:r>
              <a:rPr lang="de-CH" dirty="0"/>
              <a:t>Kann das Patent auch zu einem tieferen Wert eingebracht werden? Was hat das für Folgen? </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3</a:t>
            </a:r>
            <a:r>
              <a:rPr lang="de-CH" dirty="0" smtClean="0"/>
              <a:t>. </a:t>
            </a:r>
            <a:r>
              <a:rPr lang="de-CH" dirty="0"/>
              <a:t>Fallbeispiel Sacheinlage-Kapitalerhöhung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13</a:t>
            </a:fld>
            <a:endParaRPr lang="en-GB" dirty="0"/>
          </a:p>
        </p:txBody>
      </p:sp>
    </p:spTree>
    <p:extLst>
      <p:ext uri="{BB962C8B-B14F-4D97-AF65-F5344CB8AC3E}">
        <p14:creationId xmlns:p14="http://schemas.microsoft.com/office/powerpoint/2010/main" val="2370840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Einbringung </a:t>
            </a:r>
            <a:r>
              <a:rPr lang="de-CH" dirty="0"/>
              <a:t>Patent zur </a:t>
            </a:r>
            <a:r>
              <a:rPr lang="de-CH" dirty="0" err="1"/>
              <a:t>Liberierung</a:t>
            </a:r>
            <a:r>
              <a:rPr lang="de-CH" dirty="0"/>
              <a:t> ist möglich. </a:t>
            </a:r>
          </a:p>
          <a:p>
            <a:pPr marL="285750" indent="-285750">
              <a:buFont typeface="Wingdings" panose="05000000000000000000" pitchFamily="2" charset="2"/>
              <a:buChar char="Ø"/>
            </a:pPr>
            <a:r>
              <a:rPr lang="de-CH" dirty="0" smtClean="0"/>
              <a:t>Auf </a:t>
            </a:r>
            <a:r>
              <a:rPr lang="de-CH" dirty="0"/>
              <a:t>CHF 200’000 sind Emissionsabgaben zu entrichten, wenn Aktien-kapitalerhöhung CHF 2‘000, wenn Zuschuss CHF 7‘000. </a:t>
            </a:r>
          </a:p>
          <a:p>
            <a:pPr marL="285750" indent="-285750">
              <a:buFont typeface="Wingdings" panose="05000000000000000000" pitchFamily="2" charset="2"/>
              <a:buChar char="Ø"/>
            </a:pPr>
            <a:r>
              <a:rPr lang="de-CH" dirty="0" smtClean="0"/>
              <a:t>Nötige </a:t>
            </a:r>
            <a:r>
              <a:rPr lang="de-CH" dirty="0"/>
              <a:t>Unterlagen: Sacheinlagevertrag, Prüfungsbericht (Wert Patent) durch besonders befähigten Revisors sowie alle für eine Kapitalerhöhung relevanten Unterlagen (vgl. Art. 46 </a:t>
            </a:r>
            <a:r>
              <a:rPr lang="de-CH" dirty="0" err="1"/>
              <a:t>HRegV</a:t>
            </a:r>
            <a:r>
              <a:rPr lang="de-CH" dirty="0"/>
              <a:t>). </a:t>
            </a:r>
          </a:p>
          <a:p>
            <a:pPr marL="285750" indent="-285750">
              <a:buFont typeface="Wingdings" panose="05000000000000000000" pitchFamily="2" charset="2"/>
              <a:buChar char="Ø"/>
            </a:pPr>
            <a:r>
              <a:rPr lang="de-CH" dirty="0" smtClean="0"/>
              <a:t>Einbringung </a:t>
            </a:r>
            <a:r>
              <a:rPr lang="de-CH" dirty="0"/>
              <a:t>zu einem tieferen Wert ist möglich stille Reserven. Für Emissionsabgabe ist aber immer der Verkehrswert massgebend. Die Differenz stellt keine Kapitaleinlagereserve dar, da dafür ein Ausweis in der Bilanz nötig wäre. Gewinnsteuerfolgen bei Realisierung! </a:t>
            </a:r>
          </a:p>
          <a:p>
            <a:pPr marL="285750" indent="-285750">
              <a:buFont typeface="Wingdings" panose="05000000000000000000" pitchFamily="2" charset="2"/>
              <a:buChar char="Ø"/>
            </a:pPr>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3</a:t>
            </a:r>
            <a:r>
              <a:rPr lang="de-CH" dirty="0" smtClean="0"/>
              <a:t>. </a:t>
            </a:r>
            <a:r>
              <a:rPr lang="de-CH" dirty="0"/>
              <a:t>Fallbeispiel Sacheinlage-Kapitalerhöhung </a:t>
            </a:r>
          </a:p>
        </p:txBody>
      </p:sp>
      <p:sp>
        <p:nvSpPr>
          <p:cNvPr id="4" name="Foliennummernplatzhalter 3"/>
          <p:cNvSpPr>
            <a:spLocks noGrp="1"/>
          </p:cNvSpPr>
          <p:nvPr>
            <p:ph type="sldNum" sz="quarter" idx="4"/>
          </p:nvPr>
        </p:nvSpPr>
        <p:spPr/>
        <p:txBody>
          <a:bodyPr/>
          <a:lstStyle/>
          <a:p>
            <a:fld id="{D00B8699-042E-8641-BDF0-F72DF0AA4012}" type="slidenum">
              <a:rPr lang="en-GB" smtClean="0"/>
              <a:pPr/>
              <a:t>14</a:t>
            </a:fld>
            <a:endParaRPr lang="en-GB" dirty="0"/>
          </a:p>
        </p:txBody>
      </p:sp>
    </p:spTree>
    <p:extLst>
      <p:ext uri="{BB962C8B-B14F-4D97-AF65-F5344CB8AC3E}">
        <p14:creationId xmlns:p14="http://schemas.microsoft.com/office/powerpoint/2010/main" val="4061004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a:t>Die Geschwind GmbH weist ein Aktienkapital von CHF 500’000 auf. Nun werden zusätzliche Mittel von CHF 500’000 benötigt. Da das Geld rasch gebraucht wird, macht der Aktionär eine </a:t>
            </a:r>
            <a:r>
              <a:rPr lang="de-CH" dirty="0" smtClean="0"/>
              <a:t>à-fonds-</a:t>
            </a:r>
            <a:r>
              <a:rPr lang="de-CH" dirty="0" err="1" smtClean="0"/>
              <a:t>perdu</a:t>
            </a:r>
            <a:r>
              <a:rPr lang="de-CH" dirty="0"/>
              <a:t>-</a:t>
            </a:r>
            <a:r>
              <a:rPr lang="de-CH" dirty="0" smtClean="0"/>
              <a:t>Zahlung </a:t>
            </a:r>
            <a:r>
              <a:rPr lang="de-CH" dirty="0"/>
              <a:t>in Form einer Überweisung von seinem Privat- auf das Geschäftskonto der Gesellschaft. </a:t>
            </a:r>
          </a:p>
          <a:p>
            <a:pPr marL="285750" indent="-285750">
              <a:buFont typeface="Arial" panose="020B0604020202020204" pitchFamily="34" charset="0"/>
              <a:buChar char="•"/>
            </a:pPr>
            <a:r>
              <a:rPr lang="de-CH" dirty="0"/>
              <a:t>Ist ein solcher Zuschuss ohne Weiteres möglich? </a:t>
            </a:r>
          </a:p>
          <a:p>
            <a:pPr marL="285750" indent="-285750">
              <a:buFont typeface="Arial" panose="020B0604020202020204" pitchFamily="34" charset="0"/>
              <a:buChar char="•"/>
            </a:pPr>
            <a:r>
              <a:rPr lang="de-CH" dirty="0"/>
              <a:t>Ist auf dem Zuschuss Emissionsabgabe geschuldet? </a:t>
            </a:r>
          </a:p>
          <a:p>
            <a:pPr marL="285750" indent="-285750">
              <a:buFont typeface="Arial" panose="020B0604020202020204" pitchFamily="34" charset="0"/>
              <a:buChar char="•"/>
            </a:pPr>
            <a:r>
              <a:rPr lang="de-CH" dirty="0"/>
              <a:t>Was ist sonst vorzukehren? </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4. Fallbeispiel Zuschuss in bar</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15</a:t>
            </a:fld>
            <a:endParaRPr lang="en-GB" dirty="0"/>
          </a:p>
        </p:txBody>
      </p:sp>
    </p:spTree>
    <p:extLst>
      <p:ext uri="{BB962C8B-B14F-4D97-AF65-F5344CB8AC3E}">
        <p14:creationId xmlns:p14="http://schemas.microsoft.com/office/powerpoint/2010/main" val="3439769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Zivilrechtlich </a:t>
            </a:r>
            <a:r>
              <a:rPr lang="de-CH" dirty="0"/>
              <a:t>ist ein Zuschuss formlos möglich. Aus Dokumentations- und Beweisgründen bietet sich ein einfacher Vertrag an. </a:t>
            </a:r>
          </a:p>
          <a:p>
            <a:pPr marL="285750" indent="-285750">
              <a:buFont typeface="Wingdings" panose="05000000000000000000" pitchFamily="2" charset="2"/>
              <a:buChar char="Ø"/>
            </a:pPr>
            <a:r>
              <a:rPr lang="de-CH" dirty="0" smtClean="0"/>
              <a:t>Emissionsabgaben </a:t>
            </a:r>
            <a:r>
              <a:rPr lang="de-CH" dirty="0"/>
              <a:t>sind geschuldet, da die Freigrenze gemäss Art. 6 Abs. 1 </a:t>
            </a:r>
            <a:r>
              <a:rPr lang="de-CH" dirty="0" err="1"/>
              <a:t>lit</a:t>
            </a:r>
            <a:r>
              <a:rPr lang="de-CH" dirty="0"/>
              <a:t>. h </a:t>
            </a:r>
            <a:r>
              <a:rPr lang="de-CH" dirty="0" err="1"/>
              <a:t>StG</a:t>
            </a:r>
            <a:r>
              <a:rPr lang="de-CH" dirty="0"/>
              <a:t> mangels Entgeltlichkeit des Zuschusses nicht gilt. </a:t>
            </a:r>
          </a:p>
          <a:p>
            <a:pPr marL="285750" indent="-285750">
              <a:buFont typeface="Wingdings" panose="05000000000000000000" pitchFamily="2" charset="2"/>
              <a:buChar char="Ø"/>
            </a:pPr>
            <a:r>
              <a:rPr lang="de-CH" dirty="0" smtClean="0"/>
              <a:t>Die </a:t>
            </a:r>
            <a:r>
              <a:rPr lang="de-CH" dirty="0"/>
              <a:t>Geschwind GmbH schuldet eine Emissionsabgabe von CHF 5’000 (1 % von 500’000). </a:t>
            </a:r>
          </a:p>
          <a:p>
            <a:pPr marL="285750" indent="-285750">
              <a:buFont typeface="Wingdings" panose="05000000000000000000" pitchFamily="2" charset="2"/>
              <a:buChar char="Ø"/>
            </a:pPr>
            <a:r>
              <a:rPr lang="de-CH" dirty="0" smtClean="0"/>
              <a:t>Es </a:t>
            </a:r>
            <a:r>
              <a:rPr lang="de-CH" dirty="0"/>
              <a:t>handelt sich um eine Kapitaleinlage, die gesondert auszuweisen und zu melden ist (F 170). </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4. Fallbeispiel Zuschuss in bar</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16</a:t>
            </a:fld>
            <a:endParaRPr lang="en-GB" dirty="0"/>
          </a:p>
        </p:txBody>
      </p:sp>
    </p:spTree>
    <p:extLst>
      <p:ext uri="{BB962C8B-B14F-4D97-AF65-F5344CB8AC3E}">
        <p14:creationId xmlns:p14="http://schemas.microsoft.com/office/powerpoint/2010/main" val="2367449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a:t>Die Museumsgenossenschaft weist ein Kapital von CHF 500’000 auf. Nun will ihr ein Genossenschafter ein Bild zukommen lassen. Der Wert ist unbekannt. </a:t>
            </a:r>
          </a:p>
          <a:p>
            <a:pPr lvl="1"/>
            <a:r>
              <a:rPr lang="de-CH" dirty="0"/>
              <a:t>Wie sieht das steuerlich aus?</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5. Fallbeispiel Sachzuschuss</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17</a:t>
            </a:fld>
            <a:endParaRPr lang="en-GB" dirty="0"/>
          </a:p>
        </p:txBody>
      </p:sp>
    </p:spTree>
    <p:extLst>
      <p:ext uri="{BB962C8B-B14F-4D97-AF65-F5344CB8AC3E}">
        <p14:creationId xmlns:p14="http://schemas.microsoft.com/office/powerpoint/2010/main" val="1464016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Vorab </a:t>
            </a:r>
            <a:r>
              <a:rPr lang="de-CH" dirty="0"/>
              <a:t>ist zu klären, ob es sich um einen Zuschuss (in der Eigenschaft als Genossenschafter) oder um eine Schenkung handelt. </a:t>
            </a:r>
          </a:p>
          <a:p>
            <a:pPr marL="285750" indent="-285750">
              <a:buFont typeface="Wingdings" panose="05000000000000000000" pitchFamily="2" charset="2"/>
              <a:buChar char="Ø"/>
            </a:pPr>
            <a:r>
              <a:rPr lang="de-CH" dirty="0" smtClean="0"/>
              <a:t>Falls </a:t>
            </a:r>
            <a:r>
              <a:rPr lang="de-CH" dirty="0"/>
              <a:t>es ein Zuschuss ist, ist der Wert festzulegen und es sind darauf Emissionsabgaben zu entrichten, da mangels Entgeltlichkeit keine Freigrenze anwendbar ist. Dies unabhängig davon, ob und in welcher Höhe der Zuschuss handelsrechtlich verbucht wird, das heisst, auch bei verdeckten Kapitaleinlagen.</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5. Fallbeispiel Sachzuschuss</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18</a:t>
            </a:fld>
            <a:endParaRPr lang="en-GB" dirty="0"/>
          </a:p>
        </p:txBody>
      </p:sp>
    </p:spTree>
    <p:extLst>
      <p:ext uri="{BB962C8B-B14F-4D97-AF65-F5344CB8AC3E}">
        <p14:creationId xmlns:p14="http://schemas.microsoft.com/office/powerpoint/2010/main" val="2754884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CH" b="1" dirty="0">
                <a:solidFill>
                  <a:srgbClr val="0C1C43"/>
                </a:solidFill>
              </a:rPr>
              <a:t>Sachverhalt</a:t>
            </a:r>
          </a:p>
          <a:p>
            <a:r>
              <a:rPr lang="de-CH" dirty="0" smtClean="0"/>
              <a:t>Die </a:t>
            </a:r>
            <a:r>
              <a:rPr lang="de-CH" dirty="0"/>
              <a:t>Investment Holding AG hält sämtliche Aktien an der Investment AG, welche wiederum sämtliche Aktien an der Handels AG hält. Da die Investment AG ein umfangreiches Investitionsprojekt in eine IT Plattform plant, zahlt die Investment Holding AG der Handels AG einen Betrag von CHF 5 Mio. Bei allen drei Gesellschaften handelt es sich um inländische Unternehmen</a:t>
            </a:r>
            <a:r>
              <a:rPr lang="de-CH" dirty="0" smtClean="0"/>
              <a:t>.</a:t>
            </a:r>
          </a:p>
          <a:p>
            <a:pPr marL="285750" indent="-285750">
              <a:buFont typeface="Arial" panose="020B0604020202020204" pitchFamily="34" charset="0"/>
              <a:buChar char="•"/>
            </a:pPr>
            <a:r>
              <a:rPr lang="de-CH" dirty="0"/>
              <a:t>Ist auf dem Zuschuss Emissionsabgabe geschuldet?</a:t>
            </a:r>
          </a:p>
          <a:p>
            <a:endParaRPr lang="de-CH" dirty="0"/>
          </a:p>
        </p:txBody>
      </p:sp>
      <p:sp>
        <p:nvSpPr>
          <p:cNvPr id="3" name="Textplatzhalter 2"/>
          <p:cNvSpPr>
            <a:spLocks noGrp="1"/>
          </p:cNvSpPr>
          <p:nvPr>
            <p:ph type="body" sz="quarter" idx="14"/>
          </p:nvPr>
        </p:nvSpPr>
        <p:spPr/>
        <p:txBody>
          <a:bodyPr/>
          <a:lstStyle/>
          <a:p>
            <a:endParaRPr lang="de-CH" dirty="0"/>
          </a:p>
        </p:txBody>
      </p:sp>
      <p:sp>
        <p:nvSpPr>
          <p:cNvPr id="4" name="Titel 3"/>
          <p:cNvSpPr>
            <a:spLocks noGrp="1"/>
          </p:cNvSpPr>
          <p:nvPr>
            <p:ph type="title"/>
          </p:nvPr>
        </p:nvSpPr>
        <p:spPr/>
        <p:txBody>
          <a:bodyPr/>
          <a:lstStyle/>
          <a:p>
            <a:r>
              <a:rPr lang="de-CH" dirty="0"/>
              <a:t>Eigenkapitalbeschaffung </a:t>
            </a:r>
            <a:br>
              <a:rPr lang="de-CH" dirty="0"/>
            </a:br>
            <a:r>
              <a:rPr lang="de-CH" dirty="0"/>
              <a:t>6. Fallbeispiel Grossmutter-Zuschuss</a:t>
            </a:r>
          </a:p>
        </p:txBody>
      </p:sp>
      <p:sp>
        <p:nvSpPr>
          <p:cNvPr id="5" name="Foliennummernplatzhalter 4"/>
          <p:cNvSpPr>
            <a:spLocks noGrp="1"/>
          </p:cNvSpPr>
          <p:nvPr>
            <p:ph type="sldNum" sz="quarter" idx="4"/>
          </p:nvPr>
        </p:nvSpPr>
        <p:spPr/>
        <p:txBody>
          <a:bodyPr/>
          <a:lstStyle/>
          <a:p>
            <a:fld id="{D00B8699-042E-8641-BDF0-F72DF0AA4012}" type="slidenum">
              <a:rPr lang="en-GB" smtClean="0"/>
              <a:pPr/>
              <a:t>19</a:t>
            </a:fld>
            <a:endParaRPr lang="en-GB" dirty="0"/>
          </a:p>
        </p:txBody>
      </p:sp>
      <p:pic>
        <p:nvPicPr>
          <p:cNvPr id="6" name="Grafik 5"/>
          <p:cNvPicPr>
            <a:picLocks noChangeAspect="1"/>
          </p:cNvPicPr>
          <p:nvPr/>
        </p:nvPicPr>
        <p:blipFill>
          <a:blip r:embed="rId2"/>
          <a:stretch>
            <a:fillRect/>
          </a:stretch>
        </p:blipFill>
        <p:spPr>
          <a:xfrm>
            <a:off x="4646613" y="1820863"/>
            <a:ext cx="3108000" cy="3907440"/>
          </a:xfrm>
          <a:prstGeom prst="rect">
            <a:avLst/>
          </a:prstGeom>
        </p:spPr>
      </p:pic>
    </p:spTree>
    <p:extLst>
      <p:ext uri="{BB962C8B-B14F-4D97-AF65-F5344CB8AC3E}">
        <p14:creationId xmlns:p14="http://schemas.microsoft.com/office/powerpoint/2010/main" val="263875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87338" y="1820863"/>
            <a:ext cx="8569325" cy="4293690"/>
          </a:xfrm>
        </p:spPr>
        <p:txBody>
          <a:bodyPr/>
          <a:lstStyle/>
          <a:p>
            <a:pPr marL="269875" indent="-269875">
              <a:buFont typeface="+mj-lt"/>
              <a:buAutoNum type="romanUcPeriod"/>
            </a:pPr>
            <a:r>
              <a:rPr lang="de-CH" b="1" dirty="0" smtClean="0">
                <a:solidFill>
                  <a:srgbClr val="0C1C43"/>
                </a:solidFill>
              </a:rPr>
              <a:t>Eigenkapitalbeschaffung</a:t>
            </a:r>
          </a:p>
          <a:p>
            <a:r>
              <a:rPr lang="de-CH" dirty="0" smtClean="0"/>
              <a:t>A) Fallbeispiele</a:t>
            </a:r>
          </a:p>
          <a:p>
            <a:pPr lvl="2" indent="-268288">
              <a:buFont typeface="+mj-lt"/>
              <a:buAutoNum type="arabicPeriod"/>
            </a:pPr>
            <a:r>
              <a:rPr lang="de-CH" sz="1800" dirty="0" smtClean="0"/>
              <a:t>Fallbeispiel Kapitalerhöhung in bar</a:t>
            </a:r>
          </a:p>
          <a:p>
            <a:pPr lvl="2" indent="-268288">
              <a:buFont typeface="+mj-lt"/>
              <a:buAutoNum type="arabicPeriod"/>
            </a:pPr>
            <a:r>
              <a:rPr lang="de-CH" sz="1800" dirty="0" smtClean="0"/>
              <a:t>Fallbeispiel Kapitalerhöhung mit Agio</a:t>
            </a:r>
          </a:p>
          <a:p>
            <a:pPr lvl="2" indent="-268288">
              <a:buFont typeface="+mj-lt"/>
              <a:buAutoNum type="arabicPeriod"/>
            </a:pPr>
            <a:r>
              <a:rPr lang="de-CH" sz="1800" dirty="0" smtClean="0"/>
              <a:t>Fallbeispiel Sacheinlage-Kapitalerhöhung</a:t>
            </a:r>
          </a:p>
          <a:p>
            <a:pPr lvl="2" indent="-268288">
              <a:buFont typeface="+mj-lt"/>
              <a:buAutoNum type="arabicPeriod"/>
            </a:pPr>
            <a:r>
              <a:rPr lang="de-CH" sz="1800" dirty="0" smtClean="0"/>
              <a:t>Fallbeispiel Zuschuss in bar</a:t>
            </a:r>
          </a:p>
          <a:p>
            <a:pPr lvl="2" indent="-268288">
              <a:buFont typeface="+mj-lt"/>
              <a:buAutoNum type="arabicPeriod"/>
            </a:pPr>
            <a:r>
              <a:rPr lang="de-CH" sz="1800" dirty="0" smtClean="0"/>
              <a:t>Fallbeispiel Sachzuschuss</a:t>
            </a:r>
          </a:p>
          <a:p>
            <a:pPr lvl="2" indent="-268288">
              <a:buFont typeface="+mj-lt"/>
              <a:buAutoNum type="arabicPeriod"/>
            </a:pPr>
            <a:r>
              <a:rPr lang="de-CH" sz="1800" dirty="0" smtClean="0"/>
              <a:t>Fallbeispiel Grossmutter-Zuschuss</a:t>
            </a:r>
            <a:endParaRPr lang="de-CH" dirty="0"/>
          </a:p>
          <a:p>
            <a:r>
              <a:rPr lang="de-CH" dirty="0" smtClean="0"/>
              <a:t>B) Systematik</a:t>
            </a:r>
          </a:p>
          <a:p>
            <a:pPr lvl="2" indent="-268288">
              <a:buFont typeface="+mj-lt"/>
              <a:buAutoNum type="arabicPeriod"/>
            </a:pPr>
            <a:r>
              <a:rPr lang="de-CH" sz="1800" dirty="0" smtClean="0"/>
              <a:t>Definition </a:t>
            </a:r>
            <a:r>
              <a:rPr lang="de-CH" sz="1800" dirty="0"/>
              <a:t>und Formen</a:t>
            </a:r>
          </a:p>
          <a:p>
            <a:pPr lvl="2" indent="-268288">
              <a:buFont typeface="+mj-lt"/>
              <a:buAutoNum type="arabicPeriod"/>
            </a:pPr>
            <a:r>
              <a:rPr lang="de-CH" sz="1800" dirty="0" smtClean="0"/>
              <a:t>Kapitalerhöhung</a:t>
            </a:r>
            <a:endParaRPr lang="de-CH" sz="1800" dirty="0"/>
          </a:p>
          <a:p>
            <a:pPr lvl="2" indent="-268288">
              <a:buFont typeface="+mj-lt"/>
              <a:buAutoNum type="arabicPeriod"/>
            </a:pPr>
            <a:r>
              <a:rPr lang="de-CH" sz="1800" dirty="0" smtClean="0"/>
              <a:t>Zuschuss</a:t>
            </a:r>
          </a:p>
          <a:p>
            <a:pPr marL="1587" lvl="1" indent="0">
              <a:buNone/>
            </a:pPr>
            <a:r>
              <a:rPr lang="de-CH" dirty="0">
                <a:ea typeface="+mn-ea"/>
              </a:rPr>
              <a:t>C) Das Wichtigste in Kürze</a:t>
            </a:r>
          </a:p>
          <a:p>
            <a:pPr marL="273050" lvl="2" indent="0">
              <a:buNone/>
            </a:pPr>
            <a:endParaRPr lang="de-CH" sz="1800" dirty="0"/>
          </a:p>
        </p:txBody>
      </p:sp>
      <p:sp>
        <p:nvSpPr>
          <p:cNvPr id="3" name="Titel 2"/>
          <p:cNvSpPr>
            <a:spLocks noGrp="1"/>
          </p:cNvSpPr>
          <p:nvPr>
            <p:ph type="title"/>
          </p:nvPr>
        </p:nvSpPr>
        <p:spPr/>
        <p:txBody>
          <a:bodyPr/>
          <a:lstStyle/>
          <a:p>
            <a:r>
              <a:rPr lang="de-CH" dirty="0" smtClean="0"/>
              <a:t>Agenda (1/3)</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2</a:t>
            </a:fld>
            <a:endParaRPr lang="en-GB" dirty="0"/>
          </a:p>
        </p:txBody>
      </p:sp>
    </p:spTree>
    <p:extLst>
      <p:ext uri="{BB962C8B-B14F-4D97-AF65-F5344CB8AC3E}">
        <p14:creationId xmlns:p14="http://schemas.microsoft.com/office/powerpoint/2010/main" val="1500288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Nein</a:t>
            </a:r>
            <a:r>
              <a:rPr lang="de-CH" dirty="0"/>
              <a:t>, da kein emissionsrechtlicher Vorgang i.S.v. Art. 5 Abs. 1 </a:t>
            </a:r>
            <a:r>
              <a:rPr lang="de-CH" dirty="0" err="1"/>
              <a:t>lit</a:t>
            </a:r>
            <a:r>
              <a:rPr lang="de-CH" dirty="0"/>
              <a:t>. a </a:t>
            </a:r>
            <a:r>
              <a:rPr lang="de-CH" dirty="0" err="1" smtClean="0"/>
              <a:t>StG</a:t>
            </a:r>
            <a:r>
              <a:rPr lang="de-CH" dirty="0" smtClean="0"/>
              <a:t> vorliegt</a:t>
            </a:r>
            <a:r>
              <a:rPr lang="de-CH" dirty="0"/>
              <a:t>.</a:t>
            </a:r>
          </a:p>
          <a:p>
            <a:pPr marL="285750" indent="-285750">
              <a:buFont typeface="Wingdings" panose="05000000000000000000" pitchFamily="2" charset="2"/>
              <a:buChar char="Ø"/>
            </a:pPr>
            <a:r>
              <a:rPr lang="de-CH" dirty="0"/>
              <a:t>E</a:t>
            </a:r>
            <a:r>
              <a:rPr lang="de-CH" dirty="0" smtClean="0"/>
              <a:t>missionsabgabe </a:t>
            </a:r>
            <a:r>
              <a:rPr lang="de-CH" dirty="0"/>
              <a:t>ist lediglich dann geschuldet, wenn Mittel </a:t>
            </a:r>
            <a:r>
              <a:rPr lang="de-CH" b="1" dirty="0"/>
              <a:t>direkten </a:t>
            </a:r>
            <a:r>
              <a:rPr lang="de-CH" dirty="0"/>
              <a:t>vom Anteilsinhaber kommen. Vorliegend erfolgt die Zahlung aber nicht von der </a:t>
            </a:r>
            <a:r>
              <a:rPr lang="de-CH" dirty="0" smtClean="0"/>
              <a:t>Mutter-, </a:t>
            </a:r>
            <a:r>
              <a:rPr lang="de-CH" dirty="0"/>
              <a:t>sondern von der Grossmuttergesellschaft.</a:t>
            </a:r>
          </a:p>
          <a:p>
            <a:pPr marL="285750" indent="-285750">
              <a:buFont typeface="Wingdings" panose="05000000000000000000" pitchFamily="2" charset="2"/>
              <a:buChar char="Ø"/>
            </a:pPr>
            <a:r>
              <a:rPr lang="de-CH" dirty="0" smtClean="0"/>
              <a:t>Es </a:t>
            </a:r>
            <a:r>
              <a:rPr lang="de-CH" dirty="0"/>
              <a:t>besteht Möglichkeit der Optimierung. Grenze: Steuerumgehung. Wenn also für den Zuschuss extra eine Schweizer Muttergesellschaft gegründet wird, ohne dass sie weitere Aufgaben wahrnimmt, besteht das Risiko, dass die Eidgenössische Steuerverwaltung die Emissionsabgabe einfordern wird. Ebenso, wenn Handels AG Geld unmittelbar wieder ausschüttet.</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a:t>
            </a:r>
            <a:br>
              <a:rPr lang="de-CH" dirty="0"/>
            </a:br>
            <a:r>
              <a:rPr lang="de-CH" dirty="0"/>
              <a:t>6. Fallbeispiel Grossmutter-Zuschuss</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20</a:t>
            </a:fld>
            <a:endParaRPr lang="en-GB" dirty="0"/>
          </a:p>
        </p:txBody>
      </p:sp>
    </p:spTree>
    <p:extLst>
      <p:ext uri="{BB962C8B-B14F-4D97-AF65-F5344CB8AC3E}">
        <p14:creationId xmlns:p14="http://schemas.microsoft.com/office/powerpoint/2010/main" val="1651513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Eigenkapitalbeschaffung</a:t>
            </a:r>
            <a:br>
              <a:rPr lang="de-CH" dirty="0" smtClean="0"/>
            </a:br>
            <a:r>
              <a:rPr lang="de-CH" dirty="0"/>
              <a:t>B</a:t>
            </a:r>
            <a:r>
              <a:rPr lang="de-CH" dirty="0" smtClean="0"/>
              <a:t>) </a:t>
            </a:r>
            <a:r>
              <a:rPr lang="de-CH" dirty="0"/>
              <a:t>Systematik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21</a:t>
            </a:fld>
            <a:endParaRPr lang="en-GB" dirty="0"/>
          </a:p>
        </p:txBody>
      </p:sp>
    </p:spTree>
    <p:extLst>
      <p:ext uri="{BB962C8B-B14F-4D97-AF65-F5344CB8AC3E}">
        <p14:creationId xmlns:p14="http://schemas.microsoft.com/office/powerpoint/2010/main" val="3424754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Instrumente zur Beschaffung von Eigenkapital </a:t>
            </a:r>
          </a:p>
          <a:p>
            <a:pPr marL="285750" indent="-285750">
              <a:buFont typeface="Arial" panose="020B0604020202020204" pitchFamily="34" charset="0"/>
              <a:buChar char="•"/>
            </a:pPr>
            <a:r>
              <a:rPr lang="de-CH" dirty="0" smtClean="0"/>
              <a:t>Kapitaleinlagen </a:t>
            </a:r>
            <a:r>
              <a:rPr lang="de-CH" dirty="0"/>
              <a:t>= Erhöhung des </a:t>
            </a:r>
            <a:r>
              <a:rPr lang="de-CH" b="1" dirty="0" smtClean="0"/>
              <a:t>Eigenkapitals</a:t>
            </a:r>
            <a:r>
              <a:rPr lang="de-CH" dirty="0" smtClean="0"/>
              <a:t> durch </a:t>
            </a:r>
            <a:r>
              <a:rPr lang="de-CH" dirty="0"/>
              <a:t>Leistungen von Gesellschaftern in ihrer Eigenschaft als </a:t>
            </a:r>
            <a:r>
              <a:rPr lang="de-CH" b="1" dirty="0"/>
              <a:t>Beteiligte</a:t>
            </a:r>
            <a:r>
              <a:rPr lang="de-CH" dirty="0"/>
              <a:t>.</a:t>
            </a:r>
          </a:p>
          <a:p>
            <a:pPr marL="285750" indent="-285750">
              <a:buFont typeface="Arial" panose="020B0604020202020204" pitchFamily="34" charset="0"/>
              <a:buChar char="•"/>
            </a:pPr>
            <a:r>
              <a:rPr lang="de-CH" dirty="0"/>
              <a:t>Kapitaleinlagen dienen dazu, das Unternehmen mit den notwendigen finanziellen Mitteln auszustatten.</a:t>
            </a:r>
          </a:p>
          <a:p>
            <a:pPr marL="285750" indent="-285750">
              <a:buFont typeface="Arial" panose="020B0604020202020204" pitchFamily="34" charset="0"/>
              <a:buChar char="•"/>
            </a:pPr>
            <a:r>
              <a:rPr lang="de-CH" dirty="0"/>
              <a:t>Arten</a:t>
            </a:r>
            <a:r>
              <a:rPr lang="de-CH" dirty="0" smtClean="0"/>
              <a:t>: </a:t>
            </a:r>
          </a:p>
          <a:p>
            <a:pPr marL="555625" lvl="1" indent="-285750">
              <a:buFont typeface="Symbol" panose="05050102010706020507" pitchFamily="18" charset="2"/>
              <a:buChar char="-"/>
            </a:pPr>
            <a:r>
              <a:rPr lang="de-CH" dirty="0" smtClean="0"/>
              <a:t>Kapitalerhöhung </a:t>
            </a:r>
            <a:r>
              <a:rPr lang="de-CH" dirty="0"/>
              <a:t>(in bar oder als Sacheinlage)</a:t>
            </a:r>
          </a:p>
          <a:p>
            <a:pPr marL="555625" lvl="1" indent="-285750">
              <a:buFont typeface="Symbol" panose="05050102010706020507" pitchFamily="18" charset="2"/>
              <a:buChar char="-"/>
            </a:pPr>
            <a:r>
              <a:rPr lang="de-CH" dirty="0"/>
              <a:t>Einlagen in Form von Aufgeldern, d.h. durch Zahlung eines Agios im Zusammenhang mit einer Kapitalerhöhung</a:t>
            </a:r>
          </a:p>
          <a:p>
            <a:pPr marL="555625" lvl="1" indent="-285750">
              <a:buFont typeface="Symbol" panose="05050102010706020507" pitchFamily="18" charset="2"/>
              <a:buChar char="-"/>
            </a:pPr>
            <a:r>
              <a:rPr lang="de-CH" dirty="0"/>
              <a:t>Einlagen </a:t>
            </a:r>
            <a:r>
              <a:rPr lang="de-CH" dirty="0" smtClean="0"/>
              <a:t>à-fonds-</a:t>
            </a:r>
            <a:r>
              <a:rPr lang="de-CH" dirty="0" err="1" smtClean="0"/>
              <a:t>perdu</a:t>
            </a:r>
            <a:r>
              <a:rPr lang="de-CH" dirty="0"/>
              <a:t>, d.h. durch einen Zuschuss in die Reserven</a:t>
            </a:r>
          </a:p>
          <a:p>
            <a:pPr marL="555625" lvl="1" indent="-285750">
              <a:buFont typeface="Symbol" panose="05050102010706020507" pitchFamily="18" charset="2"/>
              <a:buChar char="-"/>
            </a:pPr>
            <a:r>
              <a:rPr lang="de-CH" dirty="0"/>
              <a:t>Offen oder verdeckt</a:t>
            </a:r>
          </a:p>
        </p:txBody>
      </p:sp>
      <p:sp>
        <p:nvSpPr>
          <p:cNvPr id="3" name="Titel 2"/>
          <p:cNvSpPr>
            <a:spLocks noGrp="1"/>
          </p:cNvSpPr>
          <p:nvPr>
            <p:ph type="title"/>
          </p:nvPr>
        </p:nvSpPr>
        <p:spPr/>
        <p:txBody>
          <a:bodyPr/>
          <a:lstStyle/>
          <a:p>
            <a:r>
              <a:rPr lang="de-CH" dirty="0"/>
              <a:t>Eigenkapitalbeschaffung</a:t>
            </a:r>
            <a:br>
              <a:rPr lang="de-CH" dirty="0"/>
            </a:br>
            <a:r>
              <a:rPr lang="de-CH" dirty="0"/>
              <a:t>1. Definition und Formen </a:t>
            </a:r>
          </a:p>
        </p:txBody>
      </p:sp>
      <p:sp>
        <p:nvSpPr>
          <p:cNvPr id="4" name="Foliennummernplatzhalter 3"/>
          <p:cNvSpPr>
            <a:spLocks noGrp="1"/>
          </p:cNvSpPr>
          <p:nvPr>
            <p:ph type="sldNum" sz="quarter" idx="4"/>
          </p:nvPr>
        </p:nvSpPr>
        <p:spPr/>
        <p:txBody>
          <a:bodyPr/>
          <a:lstStyle/>
          <a:p>
            <a:fld id="{D00B8699-042E-8641-BDF0-F72DF0AA4012}" type="slidenum">
              <a:rPr lang="en-GB" smtClean="0"/>
              <a:pPr/>
              <a:t>22</a:t>
            </a:fld>
            <a:endParaRPr lang="en-GB" dirty="0"/>
          </a:p>
        </p:txBody>
      </p:sp>
    </p:spTree>
    <p:extLst>
      <p:ext uri="{BB962C8B-B14F-4D97-AF65-F5344CB8AC3E}">
        <p14:creationId xmlns:p14="http://schemas.microsoft.com/office/powerpoint/2010/main" val="2365358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Steuerfolgen</a:t>
            </a:r>
          </a:p>
          <a:p>
            <a:pPr marL="285750" indent="-285750">
              <a:buFont typeface="Arial" panose="020B0604020202020204" pitchFamily="34" charset="0"/>
              <a:buChar char="•"/>
            </a:pPr>
            <a:r>
              <a:rPr lang="de-CH" dirty="0" smtClean="0"/>
              <a:t>Kapitalerhöhung </a:t>
            </a:r>
            <a:r>
              <a:rPr lang="de-CH" dirty="0"/>
              <a:t>= Erhöhung des Aktienkapitals durch Ausgabe neuer Aktien. Als Gegenleistung erhält die Gesellschaft Geld oder Sacheinlagen.</a:t>
            </a:r>
          </a:p>
          <a:p>
            <a:pPr marL="285750" indent="-285750">
              <a:buFont typeface="Arial" panose="020B0604020202020204" pitchFamily="34" charset="0"/>
              <a:buChar char="•"/>
            </a:pPr>
            <a:r>
              <a:rPr lang="de-CH" dirty="0"/>
              <a:t>Arten</a:t>
            </a:r>
            <a:r>
              <a:rPr lang="de-CH" dirty="0" smtClean="0"/>
              <a:t>: </a:t>
            </a:r>
          </a:p>
          <a:p>
            <a:pPr marL="538163" lvl="1">
              <a:buFont typeface="Symbol" panose="05050102010706020507" pitchFamily="18" charset="2"/>
              <a:buChar char="-"/>
            </a:pPr>
            <a:r>
              <a:rPr lang="de-CH" dirty="0"/>
              <a:t>Ordentliche Kapitalerhöhung → Art. 650 OR</a:t>
            </a:r>
          </a:p>
          <a:p>
            <a:pPr marL="538163" lvl="1">
              <a:buFont typeface="Symbol" panose="05050102010706020507" pitchFamily="18" charset="2"/>
              <a:buChar char="-"/>
            </a:pPr>
            <a:r>
              <a:rPr lang="de-CH" dirty="0"/>
              <a:t>Genehmigte Kapitalerhöhung (nur bei AG) </a:t>
            </a:r>
            <a:r>
              <a:rPr lang="de-CH" dirty="0" smtClean="0"/>
              <a:t>→ Art</a:t>
            </a:r>
            <a:r>
              <a:rPr lang="de-CH" dirty="0"/>
              <a:t>. 651 f. OR</a:t>
            </a:r>
          </a:p>
          <a:p>
            <a:pPr marL="538163" lvl="1">
              <a:buFont typeface="Symbol" panose="05050102010706020507" pitchFamily="18" charset="2"/>
              <a:buChar char="-"/>
            </a:pPr>
            <a:r>
              <a:rPr lang="de-CH" dirty="0"/>
              <a:t>Bedingte Kapitalerhöhung (nur bei AG) </a:t>
            </a:r>
            <a:r>
              <a:rPr lang="de-CH" dirty="0" smtClean="0"/>
              <a:t>→ Art</a:t>
            </a:r>
            <a:r>
              <a:rPr lang="de-CH" dirty="0"/>
              <a:t>. 653 ff. </a:t>
            </a:r>
            <a:r>
              <a:rPr lang="de-CH" dirty="0" smtClean="0"/>
              <a:t>OR</a:t>
            </a:r>
            <a:endParaRPr lang="de-CH" dirty="0"/>
          </a:p>
          <a:p>
            <a:pPr marL="285750" indent="-285750">
              <a:buFont typeface="Arial" panose="020B0604020202020204" pitchFamily="34" charset="0"/>
              <a:buChar char="•"/>
            </a:pPr>
            <a:r>
              <a:rPr lang="de-CH" dirty="0"/>
              <a:t>Sacheinlagen sind (maximal) zum Verkehrswert zu bilanzieren.</a:t>
            </a:r>
          </a:p>
          <a:p>
            <a:endParaRPr lang="de-CH" dirty="0"/>
          </a:p>
        </p:txBody>
      </p:sp>
      <p:sp>
        <p:nvSpPr>
          <p:cNvPr id="3" name="Titel 2"/>
          <p:cNvSpPr>
            <a:spLocks noGrp="1"/>
          </p:cNvSpPr>
          <p:nvPr>
            <p:ph type="title"/>
          </p:nvPr>
        </p:nvSpPr>
        <p:spPr/>
        <p:txBody>
          <a:bodyPr/>
          <a:lstStyle/>
          <a:p>
            <a:r>
              <a:rPr lang="de-CH" dirty="0"/>
              <a:t>Eigenkapitalbeschaffung</a:t>
            </a:r>
            <a:br>
              <a:rPr lang="de-CH" dirty="0"/>
            </a:br>
            <a:r>
              <a:rPr lang="de-CH" dirty="0"/>
              <a:t>2. Kapitalerhöhung (</a:t>
            </a:r>
            <a:r>
              <a:rPr lang="de-CH" dirty="0" smtClean="0"/>
              <a:t>1/3)</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23</a:t>
            </a:fld>
            <a:endParaRPr lang="en-GB" dirty="0"/>
          </a:p>
        </p:txBody>
      </p:sp>
    </p:spTree>
    <p:extLst>
      <p:ext uri="{BB962C8B-B14F-4D97-AF65-F5344CB8AC3E}">
        <p14:creationId xmlns:p14="http://schemas.microsoft.com/office/powerpoint/2010/main" val="778741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Formalisierter Prozess</a:t>
            </a:r>
            <a:endParaRPr lang="de-CH" b="1" dirty="0">
              <a:solidFill>
                <a:srgbClr val="0C1C43"/>
              </a:solidFill>
            </a:endParaRPr>
          </a:p>
          <a:p>
            <a:pPr marL="285750" indent="-285750">
              <a:buFont typeface="Arial" panose="020B0604020202020204" pitchFamily="34" charset="0"/>
              <a:buChar char="•"/>
            </a:pPr>
            <a:r>
              <a:rPr lang="de-CH" dirty="0" smtClean="0"/>
              <a:t>Ablauf Kapitalerhöhung</a:t>
            </a:r>
          </a:p>
          <a:p>
            <a:pPr marL="285750" indent="-285750">
              <a:buFont typeface="Arial" panose="020B0604020202020204" pitchFamily="34" charset="0"/>
              <a:buChar char="•"/>
            </a:pPr>
            <a:endParaRPr lang="de-CH" b="1" dirty="0"/>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endParaRPr lang="de-CH" dirty="0" smtClean="0"/>
          </a:p>
          <a:p>
            <a:pPr marL="285750" indent="-285750">
              <a:buFont typeface="Arial" panose="020B0604020202020204" pitchFamily="34" charset="0"/>
              <a:buChar char="•"/>
            </a:pPr>
            <a:r>
              <a:rPr lang="de-CH" dirty="0" smtClean="0"/>
              <a:t>Einladung </a:t>
            </a:r>
            <a:r>
              <a:rPr lang="de-CH" dirty="0"/>
              <a:t>mindestens 20 Tage vor GV</a:t>
            </a:r>
          </a:p>
          <a:p>
            <a:pPr marL="285750" indent="-285750">
              <a:buFont typeface="Arial" panose="020B0604020202020204" pitchFamily="34" charset="0"/>
              <a:buChar char="•"/>
            </a:pPr>
            <a:r>
              <a:rPr lang="de-CH" dirty="0"/>
              <a:t>Bewertung durch Revisor bei Sacheinlagen</a:t>
            </a:r>
          </a:p>
          <a:p>
            <a:pPr marL="285750" indent="-285750">
              <a:buFont typeface="Arial" panose="020B0604020202020204" pitchFamily="34" charset="0"/>
              <a:buChar char="•"/>
            </a:pPr>
            <a:r>
              <a:rPr lang="de-CH" dirty="0"/>
              <a:t>Notar erforderlich</a:t>
            </a:r>
          </a:p>
          <a:p>
            <a:pPr marL="285750" indent="-285750">
              <a:buFont typeface="Arial" panose="020B0604020202020204" pitchFamily="34" charset="0"/>
              <a:buChar char="•"/>
            </a:pPr>
            <a:r>
              <a:rPr lang="de-CH" dirty="0"/>
              <a:t>Kosten</a:t>
            </a:r>
          </a:p>
          <a:p>
            <a:pPr marL="285750" indent="-285750">
              <a:buFont typeface="Arial" panose="020B0604020202020204" pitchFamily="34" charset="0"/>
              <a:buChar char="•"/>
            </a:pPr>
            <a:endParaRPr lang="de-CH" dirty="0"/>
          </a:p>
          <a:p>
            <a:endParaRPr lang="de-CH" dirty="0"/>
          </a:p>
        </p:txBody>
      </p:sp>
      <p:sp>
        <p:nvSpPr>
          <p:cNvPr id="3" name="Titel 2"/>
          <p:cNvSpPr>
            <a:spLocks noGrp="1"/>
          </p:cNvSpPr>
          <p:nvPr>
            <p:ph type="title"/>
          </p:nvPr>
        </p:nvSpPr>
        <p:spPr/>
        <p:txBody>
          <a:bodyPr/>
          <a:lstStyle/>
          <a:p>
            <a:r>
              <a:rPr lang="de-CH" dirty="0"/>
              <a:t>Eigenkapitalbeschaffung</a:t>
            </a:r>
            <a:br>
              <a:rPr lang="de-CH" dirty="0"/>
            </a:br>
            <a:r>
              <a:rPr lang="de-CH" dirty="0"/>
              <a:t>2. Kapitalerhöhung </a:t>
            </a:r>
            <a:r>
              <a:rPr lang="de-CH" dirty="0" smtClean="0"/>
              <a:t>(</a:t>
            </a:r>
            <a:r>
              <a:rPr lang="de-CH" dirty="0"/>
              <a:t>2</a:t>
            </a:r>
            <a:r>
              <a:rPr lang="de-CH" dirty="0" smtClean="0"/>
              <a:t>/3)</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24</a:t>
            </a:fld>
            <a:endParaRPr lang="en-GB" dirty="0"/>
          </a:p>
        </p:txBody>
      </p:sp>
      <p:sp>
        <p:nvSpPr>
          <p:cNvPr id="5" name="Abgerundetes Rechteck 4"/>
          <p:cNvSpPr/>
          <p:nvPr/>
        </p:nvSpPr>
        <p:spPr bwMode="auto">
          <a:xfrm>
            <a:off x="556043" y="2581833"/>
            <a:ext cx="1685365" cy="869577"/>
          </a:xfrm>
          <a:prstGeom prst="roundRect">
            <a:avLst/>
          </a:prstGeom>
          <a:solidFill>
            <a:schemeClr val="accent1"/>
          </a:solidFill>
          <a:ln w="25400" cap="flat" cmpd="sng" algn="ctr">
            <a:solidFill>
              <a:schemeClr val="accent3"/>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CH" dirty="0" smtClean="0">
                <a:solidFill>
                  <a:schemeClr val="accent3"/>
                </a:solidFill>
              </a:rPr>
              <a:t>GV-Einladung</a:t>
            </a:r>
            <a:endParaRPr kumimoji="0" lang="de-CH" sz="1400" b="1" i="0" u="none" strike="noStrike" cap="none" normalizeH="0" baseline="0" dirty="0" smtClean="0">
              <a:ln>
                <a:noFill/>
              </a:ln>
              <a:solidFill>
                <a:schemeClr val="accent3"/>
              </a:solidFill>
              <a:effectLst/>
            </a:endParaRPr>
          </a:p>
        </p:txBody>
      </p:sp>
      <p:sp>
        <p:nvSpPr>
          <p:cNvPr id="6" name="Abgerundetes Rechteck 5"/>
          <p:cNvSpPr/>
          <p:nvPr/>
        </p:nvSpPr>
        <p:spPr bwMode="auto">
          <a:xfrm>
            <a:off x="2707223" y="2581834"/>
            <a:ext cx="1685365" cy="869577"/>
          </a:xfrm>
          <a:prstGeom prst="roundRect">
            <a:avLst/>
          </a:prstGeom>
          <a:solidFill>
            <a:schemeClr val="accent1"/>
          </a:solidFill>
          <a:ln w="25400" cap="flat" cmpd="sng" algn="ctr">
            <a:solidFill>
              <a:schemeClr val="accent3"/>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CH" dirty="0" smtClean="0">
                <a:solidFill>
                  <a:schemeClr val="accent3"/>
                </a:solidFill>
              </a:rPr>
              <a:t>GV-Beschluss</a:t>
            </a:r>
            <a:endParaRPr kumimoji="0" lang="de-CH" sz="1400" b="1" i="0" u="none" strike="noStrike" cap="none" normalizeH="0" baseline="0" dirty="0" smtClean="0">
              <a:ln>
                <a:noFill/>
              </a:ln>
              <a:solidFill>
                <a:schemeClr val="accent3"/>
              </a:solidFill>
              <a:effectLst/>
              <a:latin typeface="Trebuchet MS" pitchFamily="34" charset="0"/>
            </a:endParaRPr>
          </a:p>
        </p:txBody>
      </p:sp>
      <p:sp>
        <p:nvSpPr>
          <p:cNvPr id="7" name="Abgerundetes Rechteck 6"/>
          <p:cNvSpPr/>
          <p:nvPr/>
        </p:nvSpPr>
        <p:spPr bwMode="auto">
          <a:xfrm>
            <a:off x="4939260" y="2581831"/>
            <a:ext cx="1685365" cy="869577"/>
          </a:xfrm>
          <a:prstGeom prst="roundRect">
            <a:avLst/>
          </a:prstGeom>
          <a:solidFill>
            <a:schemeClr val="accent1"/>
          </a:solidFill>
          <a:ln w="25400" cap="flat" cmpd="sng" algn="ctr">
            <a:solidFill>
              <a:schemeClr val="accent3"/>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dirty="0" smtClean="0">
                <a:ln>
                  <a:noFill/>
                </a:ln>
                <a:solidFill>
                  <a:schemeClr val="accent3"/>
                </a:solidFill>
                <a:effectLst/>
                <a:latin typeface="Trebuchet MS" pitchFamily="34" charset="0"/>
              </a:rPr>
              <a:t>VR-Beschluss</a:t>
            </a:r>
          </a:p>
        </p:txBody>
      </p:sp>
      <p:sp>
        <p:nvSpPr>
          <p:cNvPr id="9" name="Pfeil nach rechts 8"/>
          <p:cNvSpPr/>
          <p:nvPr/>
        </p:nvSpPr>
        <p:spPr bwMode="auto">
          <a:xfrm>
            <a:off x="2303928" y="2888869"/>
            <a:ext cx="367435" cy="255499"/>
          </a:xfrm>
          <a:prstGeom prst="rightArrow">
            <a:avLst/>
          </a:prstGeom>
          <a:solidFill>
            <a:schemeClr val="accent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sp>
        <p:nvSpPr>
          <p:cNvPr id="11" name="Pfeil nach rechts 10"/>
          <p:cNvSpPr/>
          <p:nvPr/>
        </p:nvSpPr>
        <p:spPr bwMode="auto">
          <a:xfrm>
            <a:off x="4482206" y="2888869"/>
            <a:ext cx="367435" cy="255499"/>
          </a:xfrm>
          <a:prstGeom prst="rightArrow">
            <a:avLst/>
          </a:prstGeom>
          <a:solidFill>
            <a:schemeClr val="accent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grpSp>
        <p:nvGrpSpPr>
          <p:cNvPr id="17" name="Gruppieren 16"/>
          <p:cNvGrpSpPr/>
          <p:nvPr/>
        </p:nvGrpSpPr>
        <p:grpSpPr>
          <a:xfrm>
            <a:off x="556043" y="2586316"/>
            <a:ext cx="8300620" cy="869580"/>
            <a:chOff x="556043" y="2586316"/>
            <a:chExt cx="8300620" cy="869580"/>
          </a:xfrm>
        </p:grpSpPr>
        <p:sp>
          <p:nvSpPr>
            <p:cNvPr id="8" name="Abgerundetes Rechteck 7"/>
            <p:cNvSpPr/>
            <p:nvPr/>
          </p:nvSpPr>
          <p:spPr bwMode="auto">
            <a:xfrm>
              <a:off x="7171298" y="2586316"/>
              <a:ext cx="1685365" cy="869577"/>
            </a:xfrm>
            <a:prstGeom prst="roundRect">
              <a:avLst/>
            </a:prstGeom>
            <a:solidFill>
              <a:schemeClr val="accent1"/>
            </a:solidFill>
            <a:ln w="25400" cap="flat" cmpd="sng" algn="ctr">
              <a:solidFill>
                <a:schemeClr val="accent3"/>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dirty="0" smtClean="0">
                  <a:ln>
                    <a:noFill/>
                  </a:ln>
                  <a:solidFill>
                    <a:schemeClr val="accent3"/>
                  </a:solidFill>
                  <a:effectLst/>
                  <a:latin typeface="Trebuchet MS" pitchFamily="34" charset="0"/>
                </a:rPr>
                <a:t>HR-Eintrag</a:t>
              </a:r>
            </a:p>
          </p:txBody>
        </p:sp>
        <p:sp>
          <p:nvSpPr>
            <p:cNvPr id="10" name="Pfeil nach rechts 9"/>
            <p:cNvSpPr/>
            <p:nvPr/>
          </p:nvSpPr>
          <p:spPr bwMode="auto">
            <a:xfrm>
              <a:off x="6731851" y="2888869"/>
              <a:ext cx="367435" cy="255499"/>
            </a:xfrm>
            <a:prstGeom prst="rightArrow">
              <a:avLst/>
            </a:prstGeom>
            <a:solidFill>
              <a:schemeClr val="accent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sp>
          <p:nvSpPr>
            <p:cNvPr id="12" name="Abgerundetes Rechteck 11"/>
            <p:cNvSpPr/>
            <p:nvPr/>
          </p:nvSpPr>
          <p:spPr bwMode="auto">
            <a:xfrm>
              <a:off x="556043" y="2586318"/>
              <a:ext cx="1685365" cy="869577"/>
            </a:xfrm>
            <a:prstGeom prst="roundRect">
              <a:avLst/>
            </a:prstGeom>
            <a:solidFill>
              <a:schemeClr val="accent1"/>
            </a:solidFill>
            <a:ln w="25400" cap="flat" cmpd="sng" algn="ctr">
              <a:solidFill>
                <a:schemeClr val="accent3"/>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CH" dirty="0" smtClean="0">
                  <a:solidFill>
                    <a:schemeClr val="accent3"/>
                  </a:solidFill>
                </a:rPr>
                <a:t>GV-Einladung</a:t>
              </a:r>
              <a:endParaRPr kumimoji="0" lang="de-CH" sz="1400" b="1" i="0" u="none" strike="noStrike" cap="none" normalizeH="0" baseline="0" dirty="0" smtClean="0">
                <a:ln>
                  <a:noFill/>
                </a:ln>
                <a:solidFill>
                  <a:schemeClr val="accent3"/>
                </a:solidFill>
                <a:effectLst/>
              </a:endParaRPr>
            </a:p>
          </p:txBody>
        </p:sp>
        <p:sp>
          <p:nvSpPr>
            <p:cNvPr id="13" name="Abgerundetes Rechteck 12"/>
            <p:cNvSpPr/>
            <p:nvPr/>
          </p:nvSpPr>
          <p:spPr bwMode="auto">
            <a:xfrm>
              <a:off x="2707223" y="2586319"/>
              <a:ext cx="1685365" cy="869577"/>
            </a:xfrm>
            <a:prstGeom prst="roundRect">
              <a:avLst/>
            </a:prstGeom>
            <a:solidFill>
              <a:schemeClr val="accent1"/>
            </a:solidFill>
            <a:ln w="25400" cap="flat" cmpd="sng" algn="ctr">
              <a:solidFill>
                <a:schemeClr val="accent3"/>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CH" dirty="0" smtClean="0">
                  <a:solidFill>
                    <a:schemeClr val="accent3"/>
                  </a:solidFill>
                </a:rPr>
                <a:t>GV-Beschluss</a:t>
              </a:r>
              <a:endParaRPr kumimoji="0" lang="de-CH" sz="1400" b="1" i="0" u="none" strike="noStrike" cap="none" normalizeH="0" baseline="0" dirty="0" smtClean="0">
                <a:ln>
                  <a:noFill/>
                </a:ln>
                <a:solidFill>
                  <a:schemeClr val="accent3"/>
                </a:solidFill>
                <a:effectLst/>
                <a:latin typeface="Trebuchet MS" pitchFamily="34" charset="0"/>
              </a:endParaRPr>
            </a:p>
          </p:txBody>
        </p:sp>
        <p:sp>
          <p:nvSpPr>
            <p:cNvPr id="14" name="Abgerundetes Rechteck 13"/>
            <p:cNvSpPr/>
            <p:nvPr/>
          </p:nvSpPr>
          <p:spPr bwMode="auto">
            <a:xfrm>
              <a:off x="4939260" y="2586316"/>
              <a:ext cx="1685365" cy="869577"/>
            </a:xfrm>
            <a:prstGeom prst="roundRect">
              <a:avLst/>
            </a:prstGeom>
            <a:solidFill>
              <a:schemeClr val="accent1"/>
            </a:solidFill>
            <a:ln w="25400" cap="flat" cmpd="sng" algn="ctr">
              <a:solidFill>
                <a:schemeClr val="accent3"/>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CH" sz="1400" b="1" i="0" u="none" strike="noStrike" cap="none" normalizeH="0" baseline="0" dirty="0" smtClean="0">
                  <a:ln>
                    <a:noFill/>
                  </a:ln>
                  <a:solidFill>
                    <a:schemeClr val="accent3"/>
                  </a:solidFill>
                  <a:effectLst/>
                  <a:latin typeface="Trebuchet MS" pitchFamily="34" charset="0"/>
                </a:rPr>
                <a:t>VR-Beschluss</a:t>
              </a:r>
            </a:p>
          </p:txBody>
        </p:sp>
        <p:sp>
          <p:nvSpPr>
            <p:cNvPr id="15" name="Pfeil nach rechts 14"/>
            <p:cNvSpPr/>
            <p:nvPr/>
          </p:nvSpPr>
          <p:spPr bwMode="auto">
            <a:xfrm>
              <a:off x="2303928" y="2893354"/>
              <a:ext cx="367435" cy="255499"/>
            </a:xfrm>
            <a:prstGeom prst="rightArrow">
              <a:avLst/>
            </a:prstGeom>
            <a:solidFill>
              <a:schemeClr val="accent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sp>
          <p:nvSpPr>
            <p:cNvPr id="16" name="Pfeil nach rechts 15"/>
            <p:cNvSpPr/>
            <p:nvPr/>
          </p:nvSpPr>
          <p:spPr bwMode="auto">
            <a:xfrm>
              <a:off x="4482206" y="2893354"/>
              <a:ext cx="367435" cy="255499"/>
            </a:xfrm>
            <a:prstGeom prst="rightArrow">
              <a:avLst/>
            </a:prstGeom>
            <a:solidFill>
              <a:schemeClr val="accent1"/>
            </a:solidFill>
            <a:ln w="25400" cap="flat" cmpd="sng" algn="ctr">
              <a:solidFill>
                <a:srgbClr val="9D8D85"/>
              </a:solidFill>
              <a:prstDash val="solid"/>
              <a:round/>
              <a:headEnd type="none" w="med" len="med"/>
              <a:tailEnd type="triangle" w="lg"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1400" b="1" i="0" u="none" strike="noStrike" cap="none" normalizeH="0" baseline="0" smtClean="0">
                <a:ln>
                  <a:noFill/>
                </a:ln>
                <a:solidFill>
                  <a:schemeClr val="bg1"/>
                </a:solidFill>
                <a:effectLst/>
                <a:latin typeface="Trebuchet MS" pitchFamily="34" charset="0"/>
              </a:endParaRPr>
            </a:p>
          </p:txBody>
        </p:sp>
      </p:grpSp>
    </p:spTree>
    <p:extLst>
      <p:ext uri="{BB962C8B-B14F-4D97-AF65-F5344CB8AC3E}">
        <p14:creationId xmlns:p14="http://schemas.microsoft.com/office/powerpoint/2010/main" val="3561516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chemeClr val="tx1"/>
                </a:solidFill>
              </a:rPr>
              <a:t>Auswirkung auf die Bilanz und Handelsregisterauszug</a:t>
            </a: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a:solidFill>
                <a:schemeClr val="tx1"/>
              </a:solidFill>
            </a:endParaRPr>
          </a:p>
          <a:p>
            <a:pPr marL="285750" indent="-285750">
              <a:buFont typeface="Arial" panose="020B0604020202020204" pitchFamily="34" charset="0"/>
              <a:buChar char="•"/>
            </a:pPr>
            <a:r>
              <a:rPr lang="de-CH" dirty="0"/>
              <a:t>Erhöhung ist aus Handelsregister für alle ersichtlich</a:t>
            </a:r>
          </a:p>
          <a:p>
            <a:endParaRPr lang="de-CH" dirty="0"/>
          </a:p>
        </p:txBody>
      </p:sp>
      <p:sp>
        <p:nvSpPr>
          <p:cNvPr id="3" name="Titel 2"/>
          <p:cNvSpPr>
            <a:spLocks noGrp="1"/>
          </p:cNvSpPr>
          <p:nvPr>
            <p:ph type="title"/>
          </p:nvPr>
        </p:nvSpPr>
        <p:spPr/>
        <p:txBody>
          <a:bodyPr/>
          <a:lstStyle/>
          <a:p>
            <a:r>
              <a:rPr lang="de-CH" dirty="0"/>
              <a:t>Eigenkapitalbeschaffung</a:t>
            </a:r>
            <a:br>
              <a:rPr lang="de-CH" dirty="0"/>
            </a:br>
            <a:r>
              <a:rPr lang="de-CH" dirty="0"/>
              <a:t>2. Kapitalerhöhung (3/3)</a:t>
            </a:r>
          </a:p>
        </p:txBody>
      </p:sp>
      <p:sp>
        <p:nvSpPr>
          <p:cNvPr id="4" name="Foliennummernplatzhalter 3"/>
          <p:cNvSpPr>
            <a:spLocks noGrp="1"/>
          </p:cNvSpPr>
          <p:nvPr>
            <p:ph type="sldNum" sz="quarter" idx="4"/>
          </p:nvPr>
        </p:nvSpPr>
        <p:spPr/>
        <p:txBody>
          <a:bodyPr/>
          <a:lstStyle/>
          <a:p>
            <a:fld id="{D00B8699-042E-8641-BDF0-F72DF0AA4012}" type="slidenum">
              <a:rPr lang="en-GB" smtClean="0"/>
              <a:pPr/>
              <a:t>25</a:t>
            </a:fld>
            <a:endParaRPr lang="en-GB" dirty="0"/>
          </a:p>
        </p:txBody>
      </p:sp>
      <p:graphicFrame>
        <p:nvGraphicFramePr>
          <p:cNvPr id="6" name="Group 156"/>
          <p:cNvGraphicFramePr>
            <a:graphicFrameLocks/>
          </p:cNvGraphicFramePr>
          <p:nvPr>
            <p:extLst>
              <p:ext uri="{D42A27DB-BD31-4B8C-83A1-F6EECF244321}">
                <p14:modId xmlns:p14="http://schemas.microsoft.com/office/powerpoint/2010/main" val="1725692815"/>
              </p:ext>
            </p:extLst>
          </p:nvPr>
        </p:nvGraphicFramePr>
        <p:xfrm>
          <a:off x="435295" y="2233101"/>
          <a:ext cx="8293212" cy="2616804"/>
        </p:xfrm>
        <a:graphic>
          <a:graphicData uri="http://schemas.openxmlformats.org/drawingml/2006/table">
            <a:tbl>
              <a:tblPr/>
              <a:tblGrid>
                <a:gridCol w="2073303">
                  <a:extLst>
                    <a:ext uri="{9D8B030D-6E8A-4147-A177-3AD203B41FA5}">
                      <a16:colId xmlns:a16="http://schemas.microsoft.com/office/drawing/2014/main" val="20000"/>
                    </a:ext>
                  </a:extLst>
                </a:gridCol>
                <a:gridCol w="2073303">
                  <a:extLst>
                    <a:ext uri="{9D8B030D-6E8A-4147-A177-3AD203B41FA5}">
                      <a16:colId xmlns:a16="http://schemas.microsoft.com/office/drawing/2014/main" val="2262307380"/>
                    </a:ext>
                  </a:extLst>
                </a:gridCol>
                <a:gridCol w="2073303">
                  <a:extLst>
                    <a:ext uri="{9D8B030D-6E8A-4147-A177-3AD203B41FA5}">
                      <a16:colId xmlns:a16="http://schemas.microsoft.com/office/drawing/2014/main" val="20002"/>
                    </a:ext>
                  </a:extLst>
                </a:gridCol>
                <a:gridCol w="2073303">
                  <a:extLst>
                    <a:ext uri="{9D8B030D-6E8A-4147-A177-3AD203B41FA5}">
                      <a16:colId xmlns:a16="http://schemas.microsoft.com/office/drawing/2014/main" val="3762898762"/>
                    </a:ext>
                  </a:extLst>
                </a:gridCol>
              </a:tblGrid>
              <a:tr h="4961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Aktiven</a:t>
                      </a: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Passiven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Aktiven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Passiven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49780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UV</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rowSpan="2">
                  <a:txBody>
                    <a:bodyPr/>
                    <a:lstStyle/>
                    <a:p>
                      <a:r>
                        <a:rPr kumimoji="0" lang="de-CH" sz="1400" b="0" i="0" u="none" strike="noStrike" kern="1200" cap="none" normalizeH="0" baseline="0" dirty="0" smtClean="0">
                          <a:ln>
                            <a:noFill/>
                          </a:ln>
                          <a:solidFill>
                            <a:srgbClr val="786860"/>
                          </a:solidFill>
                          <a:effectLst/>
                          <a:latin typeface="Arial"/>
                          <a:ea typeface="+mn-ea"/>
                          <a:cs typeface="Arial"/>
                        </a:rPr>
                        <a:t>FK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err="1" smtClean="0">
                          <a:ln>
                            <a:noFill/>
                          </a:ln>
                          <a:solidFill>
                            <a:srgbClr val="786860"/>
                          </a:solidFill>
                          <a:effectLst/>
                          <a:latin typeface="Arial"/>
                          <a:cs typeface="Arial"/>
                        </a:rPr>
                        <a:t>Zusätzl</a:t>
                      </a:r>
                      <a:r>
                        <a:rPr kumimoji="0" lang="de-CH" sz="1400" b="0" i="0" u="none" strike="noStrike" cap="none" normalizeH="0" baseline="0" noProof="0" dirty="0" smtClean="0">
                          <a:ln>
                            <a:noFill/>
                          </a:ln>
                          <a:solidFill>
                            <a:srgbClr val="786860"/>
                          </a:solidFill>
                          <a:effectLst/>
                          <a:latin typeface="Arial"/>
                          <a:cs typeface="Arial"/>
                        </a:rPr>
                        <a:t>. flüssige Mittel</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r>
                        <a:rPr kumimoji="0" lang="de-CH" sz="1400" b="0" i="0" u="none" strike="noStrike" kern="1200" cap="none" normalizeH="0" baseline="0" dirty="0" smtClean="0">
                          <a:ln>
                            <a:noFill/>
                          </a:ln>
                          <a:solidFill>
                            <a:srgbClr val="786860"/>
                          </a:solidFill>
                          <a:effectLst/>
                          <a:latin typeface="Arial"/>
                          <a:ea typeface="+mn-ea"/>
                          <a:cs typeface="Arial"/>
                        </a:rPr>
                        <a:t>FK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1"/>
                  </a:ext>
                </a:extLst>
              </a:tr>
              <a:tr h="51444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vMerge="1">
                  <a:txBody>
                    <a:bodyPr/>
                    <a:lstStyle/>
                    <a:p>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Restliches UV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r>
                        <a:rPr kumimoji="0" lang="de-CH" sz="1400" b="0" i="0" u="none" strike="noStrike" kern="1200" cap="none" normalizeH="0" baseline="0" dirty="0" smtClean="0">
                          <a:ln>
                            <a:noFill/>
                          </a:ln>
                          <a:solidFill>
                            <a:srgbClr val="786860"/>
                          </a:solidFill>
                          <a:effectLst/>
                          <a:latin typeface="Arial"/>
                          <a:ea typeface="+mn-ea"/>
                          <a:cs typeface="Arial"/>
                        </a:rPr>
                        <a:t>AK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r h="49615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AV</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algn="l" defTabSz="914400" rtl="0" eaLnBrk="1" latinLnBrk="0" hangingPunct="1"/>
                      <a:r>
                        <a:rPr kumimoji="0" lang="de-CH" sz="1400" b="0" i="0" u="none" strike="noStrike" kern="1200" cap="none" normalizeH="0" baseline="0" dirty="0" smtClean="0">
                          <a:ln>
                            <a:noFill/>
                          </a:ln>
                          <a:solidFill>
                            <a:srgbClr val="786860"/>
                          </a:solidFill>
                          <a:effectLst/>
                          <a:latin typeface="Arial"/>
                          <a:ea typeface="+mn-ea"/>
                          <a:cs typeface="Arial"/>
                        </a:rPr>
                        <a:t>AK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AV</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r>
                        <a:rPr kumimoji="0" lang="de-CH" sz="1400" b="0" i="0" u="none" strike="noStrike" kern="1200" cap="none" normalizeH="0" baseline="0" dirty="0" err="1" smtClean="0">
                          <a:ln>
                            <a:noFill/>
                          </a:ln>
                          <a:solidFill>
                            <a:srgbClr val="786860"/>
                          </a:solidFill>
                          <a:effectLst/>
                          <a:latin typeface="Arial"/>
                          <a:ea typeface="+mn-ea"/>
                          <a:cs typeface="Arial"/>
                        </a:rPr>
                        <a:t>Zusätzl</a:t>
                      </a:r>
                      <a:r>
                        <a:rPr kumimoji="0" lang="de-CH" sz="1400" b="0" i="0" u="none" strike="noStrike" kern="1200" cap="none" normalizeH="0" baseline="0" dirty="0" smtClean="0">
                          <a:ln>
                            <a:noFill/>
                          </a:ln>
                          <a:solidFill>
                            <a:srgbClr val="786860"/>
                          </a:solidFill>
                          <a:effectLst/>
                          <a:latin typeface="Arial"/>
                          <a:ea typeface="+mn-ea"/>
                          <a:cs typeface="Arial"/>
                        </a:rPr>
                        <a:t>. AK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03"/>
                  </a:ext>
                </a:extLst>
              </a:tr>
              <a:tr h="61223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algn="l" defTabSz="914400" rtl="0" eaLnBrk="1" latinLnBrk="0" hangingPunct="1"/>
                      <a:r>
                        <a:rPr kumimoji="0" lang="de-CH" sz="1400" b="0" i="0" u="none" strike="noStrike" kern="1200" cap="none" normalizeH="0" baseline="0" dirty="0" smtClean="0">
                          <a:ln>
                            <a:noFill/>
                          </a:ln>
                          <a:solidFill>
                            <a:srgbClr val="786860"/>
                          </a:solidFill>
                          <a:effectLst/>
                          <a:latin typeface="Arial"/>
                          <a:ea typeface="+mn-ea"/>
                          <a:cs typeface="Arial"/>
                        </a:rPr>
                        <a:t>Reserven</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1400" b="0" i="0" u="none" strike="noStrike" cap="none" normalizeH="0" baseline="0" noProof="0" dirty="0" smtClean="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r>
                        <a:rPr kumimoji="0" lang="de-CH" sz="1400" b="0" i="0" u="none" strike="noStrike" kern="1200" cap="none" normalizeH="0" baseline="0" dirty="0" smtClean="0">
                          <a:ln>
                            <a:noFill/>
                          </a:ln>
                          <a:solidFill>
                            <a:srgbClr val="786860"/>
                          </a:solidFill>
                          <a:effectLst/>
                          <a:latin typeface="Arial"/>
                          <a:ea typeface="+mn-ea"/>
                          <a:cs typeface="Arial"/>
                        </a:rPr>
                        <a:t>Reserven</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6283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Übersicht </a:t>
            </a:r>
            <a:r>
              <a:rPr lang="de-CH" b="1" dirty="0">
                <a:solidFill>
                  <a:srgbClr val="0C1C43"/>
                </a:solidFill>
              </a:rPr>
              <a:t>und </a:t>
            </a:r>
            <a:r>
              <a:rPr lang="de-CH" b="1" dirty="0" smtClean="0">
                <a:solidFill>
                  <a:srgbClr val="0C1C43"/>
                </a:solidFill>
              </a:rPr>
              <a:t>Steuerfolgen</a:t>
            </a:r>
            <a:endParaRPr lang="de-CH" b="1" dirty="0">
              <a:solidFill>
                <a:srgbClr val="0C1C43"/>
              </a:solidFill>
            </a:endParaRPr>
          </a:p>
          <a:p>
            <a:pPr marL="285750" indent="-285750">
              <a:buFont typeface="Arial" panose="020B0604020202020204" pitchFamily="34" charset="0"/>
              <a:buChar char="•"/>
            </a:pPr>
            <a:r>
              <a:rPr lang="de-CH" dirty="0" smtClean="0"/>
              <a:t>Zuschuss </a:t>
            </a:r>
            <a:r>
              <a:rPr lang="de-CH" dirty="0"/>
              <a:t>= Zahlungen von Gesellschaftern an Gesellschaft ohne entsprechende Gegenleistung, ohne dass das im Handelsregister eingetragene Gesellschaftskapital erhöht wird (Art. 5 Abs. 2 </a:t>
            </a:r>
            <a:r>
              <a:rPr lang="de-CH" dirty="0" err="1"/>
              <a:t>lit</a:t>
            </a:r>
            <a:r>
              <a:rPr lang="de-CH" dirty="0"/>
              <a:t>. a </a:t>
            </a:r>
            <a:r>
              <a:rPr lang="de-CH" dirty="0" err="1"/>
              <a:t>StG</a:t>
            </a:r>
            <a:r>
              <a:rPr lang="de-CH" dirty="0"/>
              <a:t>). Keine Freigrenze!</a:t>
            </a:r>
          </a:p>
          <a:p>
            <a:pPr marL="285750" indent="-285750">
              <a:buFont typeface="Arial" panose="020B0604020202020204" pitchFamily="34" charset="0"/>
              <a:buChar char="•"/>
            </a:pPr>
            <a:r>
              <a:rPr lang="de-CH" dirty="0"/>
              <a:t>Zuschüsse führen nicht zu einem steuerbaren Ertrag und sind damit steuerneutral (Art. 60 </a:t>
            </a:r>
            <a:r>
              <a:rPr lang="de-CH" dirty="0" err="1"/>
              <a:t>lit</a:t>
            </a:r>
            <a:r>
              <a:rPr lang="de-CH" dirty="0"/>
              <a:t>. a DBG).</a:t>
            </a:r>
          </a:p>
          <a:p>
            <a:pPr marL="285750" indent="-285750">
              <a:buFont typeface="Arial" panose="020B0604020202020204" pitchFamily="34" charset="0"/>
              <a:buChar char="•"/>
            </a:pPr>
            <a:r>
              <a:rPr lang="de-CH" dirty="0"/>
              <a:t>Rückzahlungen von Zuschüssen unterliegen weder der </a:t>
            </a:r>
            <a:r>
              <a:rPr lang="de-CH" dirty="0" smtClean="0"/>
              <a:t>Einkommens- noch </a:t>
            </a:r>
            <a:r>
              <a:rPr lang="de-CH" dirty="0"/>
              <a:t>der Verrechnungssteuer, vgl. Art. 20 Abs. 3 DBG, Art. 5 Abs. </a:t>
            </a:r>
            <a:r>
              <a:rPr lang="de-CH" dirty="0" smtClean="0"/>
              <a:t>1</a:t>
            </a:r>
            <a:r>
              <a:rPr lang="de-CH" baseline="30000" dirty="0" smtClean="0"/>
              <a:t>bis </a:t>
            </a:r>
            <a:r>
              <a:rPr lang="de-CH" dirty="0" smtClean="0"/>
              <a:t>VStG</a:t>
            </a:r>
            <a:r>
              <a:rPr lang="de-CH" dirty="0"/>
              <a:t>, sofern sie offen und korrekt als Kapitaleinlagen verbucht und gemeldet worden sind.</a:t>
            </a:r>
          </a:p>
        </p:txBody>
      </p:sp>
      <p:sp>
        <p:nvSpPr>
          <p:cNvPr id="3" name="Titel 2"/>
          <p:cNvSpPr>
            <a:spLocks noGrp="1"/>
          </p:cNvSpPr>
          <p:nvPr>
            <p:ph type="title"/>
          </p:nvPr>
        </p:nvSpPr>
        <p:spPr/>
        <p:txBody>
          <a:bodyPr/>
          <a:lstStyle/>
          <a:p>
            <a:r>
              <a:rPr lang="de-CH" dirty="0"/>
              <a:t>Eigenkapitalbeschaffung</a:t>
            </a:r>
            <a:br>
              <a:rPr lang="de-CH" dirty="0"/>
            </a:br>
            <a:r>
              <a:rPr lang="de-CH" dirty="0"/>
              <a:t>3. Zuschuss (1/3) </a:t>
            </a:r>
          </a:p>
        </p:txBody>
      </p:sp>
      <p:sp>
        <p:nvSpPr>
          <p:cNvPr id="4" name="Foliennummernplatzhalter 3"/>
          <p:cNvSpPr>
            <a:spLocks noGrp="1"/>
          </p:cNvSpPr>
          <p:nvPr>
            <p:ph type="sldNum" sz="quarter" idx="4"/>
          </p:nvPr>
        </p:nvSpPr>
        <p:spPr/>
        <p:txBody>
          <a:bodyPr/>
          <a:lstStyle/>
          <a:p>
            <a:fld id="{D00B8699-042E-8641-BDF0-F72DF0AA4012}" type="slidenum">
              <a:rPr lang="en-GB" smtClean="0"/>
              <a:pPr/>
              <a:t>26</a:t>
            </a:fld>
            <a:endParaRPr lang="en-GB" dirty="0"/>
          </a:p>
        </p:txBody>
      </p:sp>
    </p:spTree>
    <p:extLst>
      <p:ext uri="{BB962C8B-B14F-4D97-AF65-F5344CB8AC3E}">
        <p14:creationId xmlns:p14="http://schemas.microsoft.com/office/powerpoint/2010/main" val="3886319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Kein formalisierter Prozess</a:t>
            </a:r>
          </a:p>
          <a:p>
            <a:pPr marL="285750" indent="-285750">
              <a:buFont typeface="Arial" panose="020B0604020202020204" pitchFamily="34" charset="0"/>
              <a:buChar char="•"/>
            </a:pPr>
            <a:r>
              <a:rPr lang="de-CH" dirty="0"/>
              <a:t>Einfache, rasche Abwicklung</a:t>
            </a:r>
            <a:r>
              <a:rPr lang="de-CH" dirty="0" smtClean="0"/>
              <a:t>:</a:t>
            </a:r>
          </a:p>
          <a:p>
            <a:pPr marL="538163" lvl="1">
              <a:buFont typeface="Symbol" panose="05050102010706020507" pitchFamily="18" charset="2"/>
              <a:buChar char="-"/>
            </a:pPr>
            <a:r>
              <a:rPr lang="de-CH" dirty="0" smtClean="0"/>
              <a:t>Zuschussvertrag </a:t>
            </a:r>
            <a:r>
              <a:rPr lang="de-CH" dirty="0"/>
              <a:t>zwischen Kapitalgeber und Gesellschaft</a:t>
            </a:r>
          </a:p>
          <a:p>
            <a:pPr marL="538163" lvl="1">
              <a:buFont typeface="Symbol" panose="05050102010706020507" pitchFamily="18" charset="2"/>
              <a:buChar char="-"/>
            </a:pPr>
            <a:r>
              <a:rPr lang="de-CH" dirty="0"/>
              <a:t>Genehmigung durch VR oder GV (umstritten, ob notwendig</a:t>
            </a:r>
            <a:r>
              <a:rPr lang="de-CH" dirty="0" smtClean="0"/>
              <a:t>)</a:t>
            </a:r>
            <a:endParaRPr lang="de-CH" dirty="0"/>
          </a:p>
          <a:p>
            <a:pPr marL="285750" indent="-285750">
              <a:buFont typeface="Arial" panose="020B0604020202020204" pitchFamily="34" charset="0"/>
              <a:buChar char="•"/>
            </a:pPr>
            <a:r>
              <a:rPr lang="de-CH" dirty="0"/>
              <a:t>Vor allem sinnvoll bei Alleinaktionären bzw. im Konzern. Bei mehreren Beteiligten ist sicherzustellen, dass alle Zuschüsse entsprechend ihrer Quote leisten, andernfalls liegt Begünstigung vor (Schenkung?).</a:t>
            </a:r>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a:t>
            </a:r>
            <a:br>
              <a:rPr lang="de-CH" dirty="0"/>
            </a:br>
            <a:r>
              <a:rPr lang="de-CH" dirty="0"/>
              <a:t>3. Zuschuss </a:t>
            </a:r>
            <a:r>
              <a:rPr lang="de-CH" dirty="0" smtClean="0"/>
              <a:t>(2/3</a:t>
            </a:r>
            <a:r>
              <a:rPr lang="de-CH" dirty="0"/>
              <a:t>) </a:t>
            </a:r>
          </a:p>
        </p:txBody>
      </p:sp>
      <p:sp>
        <p:nvSpPr>
          <p:cNvPr id="4" name="Foliennummernplatzhalter 3"/>
          <p:cNvSpPr>
            <a:spLocks noGrp="1"/>
          </p:cNvSpPr>
          <p:nvPr>
            <p:ph type="sldNum" sz="quarter" idx="4"/>
          </p:nvPr>
        </p:nvSpPr>
        <p:spPr/>
        <p:txBody>
          <a:bodyPr/>
          <a:lstStyle/>
          <a:p>
            <a:fld id="{D00B8699-042E-8641-BDF0-F72DF0AA4012}" type="slidenum">
              <a:rPr lang="en-GB" smtClean="0"/>
              <a:pPr/>
              <a:t>27</a:t>
            </a:fld>
            <a:endParaRPr lang="en-GB" dirty="0"/>
          </a:p>
        </p:txBody>
      </p:sp>
    </p:spTree>
    <p:extLst>
      <p:ext uri="{BB962C8B-B14F-4D97-AF65-F5344CB8AC3E}">
        <p14:creationId xmlns:p14="http://schemas.microsoft.com/office/powerpoint/2010/main" val="548240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chemeClr val="tx1"/>
                </a:solidFill>
              </a:rPr>
              <a:t>Auswirkung auf die </a:t>
            </a:r>
            <a:r>
              <a:rPr lang="de-CH" b="1" dirty="0" smtClean="0">
                <a:solidFill>
                  <a:schemeClr val="tx1"/>
                </a:solidFill>
              </a:rPr>
              <a:t>Bilanz</a:t>
            </a: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a:solidFill>
                <a:schemeClr val="tx1"/>
              </a:solidFill>
            </a:endParaRPr>
          </a:p>
          <a:p>
            <a:endParaRPr lang="de-CH" dirty="0"/>
          </a:p>
        </p:txBody>
      </p:sp>
      <p:sp>
        <p:nvSpPr>
          <p:cNvPr id="3" name="Titel 2"/>
          <p:cNvSpPr>
            <a:spLocks noGrp="1"/>
          </p:cNvSpPr>
          <p:nvPr>
            <p:ph type="title"/>
          </p:nvPr>
        </p:nvSpPr>
        <p:spPr/>
        <p:txBody>
          <a:bodyPr/>
          <a:lstStyle/>
          <a:p>
            <a:r>
              <a:rPr lang="de-CH" dirty="0"/>
              <a:t>Eigenkapitalbeschaffung</a:t>
            </a:r>
            <a:br>
              <a:rPr lang="de-CH" dirty="0"/>
            </a:br>
            <a:r>
              <a:rPr lang="de-CH" dirty="0"/>
              <a:t>3. Zuschuss (3/3)</a:t>
            </a:r>
          </a:p>
        </p:txBody>
      </p:sp>
      <p:sp>
        <p:nvSpPr>
          <p:cNvPr id="4" name="Foliennummernplatzhalter 3"/>
          <p:cNvSpPr>
            <a:spLocks noGrp="1"/>
          </p:cNvSpPr>
          <p:nvPr>
            <p:ph type="sldNum" sz="quarter" idx="4"/>
          </p:nvPr>
        </p:nvSpPr>
        <p:spPr/>
        <p:txBody>
          <a:bodyPr/>
          <a:lstStyle/>
          <a:p>
            <a:fld id="{D00B8699-042E-8641-BDF0-F72DF0AA4012}" type="slidenum">
              <a:rPr lang="en-GB" smtClean="0"/>
              <a:pPr/>
              <a:t>28</a:t>
            </a:fld>
            <a:endParaRPr lang="en-GB" dirty="0"/>
          </a:p>
        </p:txBody>
      </p:sp>
      <p:graphicFrame>
        <p:nvGraphicFramePr>
          <p:cNvPr id="6" name="Group 156"/>
          <p:cNvGraphicFramePr>
            <a:graphicFrameLocks/>
          </p:cNvGraphicFramePr>
          <p:nvPr>
            <p:extLst>
              <p:ext uri="{D42A27DB-BD31-4B8C-83A1-F6EECF244321}">
                <p14:modId xmlns:p14="http://schemas.microsoft.com/office/powerpoint/2010/main" val="323891995"/>
              </p:ext>
            </p:extLst>
          </p:nvPr>
        </p:nvGraphicFramePr>
        <p:xfrm>
          <a:off x="435295" y="2233101"/>
          <a:ext cx="8293212" cy="2616804"/>
        </p:xfrm>
        <a:graphic>
          <a:graphicData uri="http://schemas.openxmlformats.org/drawingml/2006/table">
            <a:tbl>
              <a:tblPr/>
              <a:tblGrid>
                <a:gridCol w="2073303">
                  <a:extLst>
                    <a:ext uri="{9D8B030D-6E8A-4147-A177-3AD203B41FA5}">
                      <a16:colId xmlns:a16="http://schemas.microsoft.com/office/drawing/2014/main" val="20000"/>
                    </a:ext>
                  </a:extLst>
                </a:gridCol>
                <a:gridCol w="2073303">
                  <a:extLst>
                    <a:ext uri="{9D8B030D-6E8A-4147-A177-3AD203B41FA5}">
                      <a16:colId xmlns:a16="http://schemas.microsoft.com/office/drawing/2014/main" val="2262307380"/>
                    </a:ext>
                  </a:extLst>
                </a:gridCol>
                <a:gridCol w="2073303">
                  <a:extLst>
                    <a:ext uri="{9D8B030D-6E8A-4147-A177-3AD203B41FA5}">
                      <a16:colId xmlns:a16="http://schemas.microsoft.com/office/drawing/2014/main" val="20002"/>
                    </a:ext>
                  </a:extLst>
                </a:gridCol>
                <a:gridCol w="2073303">
                  <a:extLst>
                    <a:ext uri="{9D8B030D-6E8A-4147-A177-3AD203B41FA5}">
                      <a16:colId xmlns:a16="http://schemas.microsoft.com/office/drawing/2014/main" val="3762898762"/>
                    </a:ext>
                  </a:extLst>
                </a:gridCol>
              </a:tblGrid>
              <a:tr h="4961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Aktiven</a:t>
                      </a: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Passiven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Aktiven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Passiven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49780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UV</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rowSpan="2">
                  <a:txBody>
                    <a:bodyPr/>
                    <a:lstStyle/>
                    <a:p>
                      <a:r>
                        <a:rPr kumimoji="0" lang="de-CH" sz="1400" b="0" i="0" u="none" strike="noStrike" kern="1200" cap="none" normalizeH="0" baseline="0" dirty="0" smtClean="0">
                          <a:ln>
                            <a:noFill/>
                          </a:ln>
                          <a:solidFill>
                            <a:srgbClr val="786860"/>
                          </a:solidFill>
                          <a:effectLst/>
                          <a:latin typeface="Arial"/>
                          <a:ea typeface="+mn-ea"/>
                          <a:cs typeface="Arial"/>
                        </a:rPr>
                        <a:t>FK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err="1" smtClean="0">
                          <a:ln>
                            <a:noFill/>
                          </a:ln>
                          <a:solidFill>
                            <a:srgbClr val="786860"/>
                          </a:solidFill>
                          <a:effectLst/>
                          <a:latin typeface="Arial"/>
                          <a:cs typeface="Arial"/>
                        </a:rPr>
                        <a:t>Zusätzl</a:t>
                      </a:r>
                      <a:r>
                        <a:rPr kumimoji="0" lang="de-CH" sz="1400" b="0" i="0" u="none" strike="noStrike" cap="none" normalizeH="0" baseline="0" noProof="0" dirty="0" smtClean="0">
                          <a:ln>
                            <a:noFill/>
                          </a:ln>
                          <a:solidFill>
                            <a:srgbClr val="786860"/>
                          </a:solidFill>
                          <a:effectLst/>
                          <a:latin typeface="Arial"/>
                          <a:cs typeface="Arial"/>
                        </a:rPr>
                        <a:t>. flüssige Mittel</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p>
                      <a:r>
                        <a:rPr kumimoji="0" lang="de-CH" sz="1400" b="0" i="0" u="none" strike="noStrike" kern="1200" cap="none" normalizeH="0" baseline="0" dirty="0" smtClean="0">
                          <a:ln>
                            <a:noFill/>
                          </a:ln>
                          <a:solidFill>
                            <a:srgbClr val="786860"/>
                          </a:solidFill>
                          <a:effectLst/>
                          <a:latin typeface="Arial"/>
                          <a:ea typeface="+mn-ea"/>
                          <a:cs typeface="Arial"/>
                        </a:rPr>
                        <a:t>FK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1"/>
                  </a:ext>
                </a:extLst>
              </a:tr>
              <a:tr h="51444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vMerge="1">
                  <a:txBody>
                    <a:bodyPr/>
                    <a:lstStyle/>
                    <a:p>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Restliches UV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r>
                        <a:rPr kumimoji="0" lang="de-CH" sz="1400" b="0" i="0" u="none" strike="noStrike" kern="1200" cap="none" normalizeH="0" baseline="0" dirty="0" smtClean="0">
                          <a:ln>
                            <a:noFill/>
                          </a:ln>
                          <a:solidFill>
                            <a:srgbClr val="786860"/>
                          </a:solidFill>
                          <a:effectLst/>
                          <a:latin typeface="Arial"/>
                          <a:ea typeface="+mn-ea"/>
                          <a:cs typeface="Arial"/>
                        </a:rPr>
                        <a:t>AK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r h="49615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AV</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algn="l" defTabSz="914400" rtl="0" eaLnBrk="1" latinLnBrk="0" hangingPunct="1"/>
                      <a:r>
                        <a:rPr kumimoji="0" lang="de-CH" sz="1400" b="0" i="0" u="none" strike="noStrike" kern="1200" cap="none" normalizeH="0" baseline="0" dirty="0" smtClean="0">
                          <a:ln>
                            <a:noFill/>
                          </a:ln>
                          <a:solidFill>
                            <a:srgbClr val="786860"/>
                          </a:solidFill>
                          <a:effectLst/>
                          <a:latin typeface="Arial"/>
                          <a:ea typeface="+mn-ea"/>
                          <a:cs typeface="Arial"/>
                        </a:rPr>
                        <a:t>AK</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AV</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r>
                        <a:rPr kumimoji="0" lang="de-CH" sz="1400" b="0" i="0" u="none" strike="noStrike" kern="1200" cap="none" normalizeH="0" baseline="0" dirty="0" err="1" smtClean="0">
                          <a:ln>
                            <a:noFill/>
                          </a:ln>
                          <a:solidFill>
                            <a:srgbClr val="786860"/>
                          </a:solidFill>
                          <a:effectLst/>
                          <a:latin typeface="Arial"/>
                          <a:ea typeface="+mn-ea"/>
                          <a:cs typeface="Arial"/>
                        </a:rPr>
                        <a:t>Zusätzl</a:t>
                      </a:r>
                      <a:r>
                        <a:rPr kumimoji="0" lang="de-CH" sz="1400" b="0" i="0" u="none" strike="noStrike" kern="1200" cap="none" normalizeH="0" baseline="0" dirty="0" smtClean="0">
                          <a:ln>
                            <a:noFill/>
                          </a:ln>
                          <a:solidFill>
                            <a:srgbClr val="786860"/>
                          </a:solidFill>
                          <a:effectLst/>
                          <a:latin typeface="Arial"/>
                          <a:ea typeface="+mn-ea"/>
                          <a:cs typeface="Arial"/>
                        </a:rPr>
                        <a:t>. Reserven</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extLst>
                  <a:ext uri="{0D108BD9-81ED-4DB2-BD59-A6C34878D82A}">
                    <a16:rowId xmlns:a16="http://schemas.microsoft.com/office/drawing/2014/main" val="10003"/>
                  </a:ext>
                </a:extLst>
              </a:tr>
              <a:tr h="61223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algn="l" defTabSz="914400" rtl="0" eaLnBrk="1" latinLnBrk="0" hangingPunct="1"/>
                      <a:r>
                        <a:rPr kumimoji="0" lang="de-CH" sz="1400" b="0" i="0" u="none" strike="noStrike" kern="1200" cap="none" normalizeH="0" baseline="0" dirty="0" smtClean="0">
                          <a:ln>
                            <a:noFill/>
                          </a:ln>
                          <a:solidFill>
                            <a:srgbClr val="786860"/>
                          </a:solidFill>
                          <a:effectLst/>
                          <a:latin typeface="Arial"/>
                          <a:ea typeface="+mn-ea"/>
                          <a:cs typeface="Arial"/>
                        </a:rPr>
                        <a:t>Reserven</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1400" b="0" i="0" u="none" strike="noStrike" cap="none" normalizeH="0" baseline="0" noProof="0" dirty="0" smtClean="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r>
                        <a:rPr kumimoji="0" lang="de-CH" sz="1400" b="0" i="0" u="none" strike="noStrike" kern="1200" cap="none" normalizeH="0" baseline="0" dirty="0" smtClean="0">
                          <a:ln>
                            <a:noFill/>
                          </a:ln>
                          <a:solidFill>
                            <a:srgbClr val="786860"/>
                          </a:solidFill>
                          <a:effectLst/>
                          <a:latin typeface="Arial"/>
                          <a:ea typeface="+mn-ea"/>
                          <a:cs typeface="Arial"/>
                        </a:rPr>
                        <a:t>Reserven</a:t>
                      </a:r>
                      <a:endParaRPr kumimoji="0" lang="de-CH" sz="1400" b="0" i="0" u="none" strike="noStrike" kern="1200" cap="none" normalizeH="0" baseline="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680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Eigenkapitalbeschaffung</a:t>
            </a:r>
            <a:br>
              <a:rPr lang="de-CH" dirty="0" smtClean="0"/>
            </a:br>
            <a:r>
              <a:rPr lang="de-CH" dirty="0" smtClean="0"/>
              <a:t>C) </a:t>
            </a:r>
            <a:r>
              <a:rPr lang="de-CH" dirty="0"/>
              <a:t>Das Wichtigste in Kürze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29</a:t>
            </a:fld>
            <a:endParaRPr lang="en-GB" dirty="0"/>
          </a:p>
        </p:txBody>
      </p:sp>
    </p:spTree>
    <p:extLst>
      <p:ext uri="{BB962C8B-B14F-4D97-AF65-F5344CB8AC3E}">
        <p14:creationId xmlns:p14="http://schemas.microsoft.com/office/powerpoint/2010/main" val="4018410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indent="-269875">
              <a:buFont typeface="+mj-lt"/>
              <a:buAutoNum type="romanUcPeriod" startAt="2"/>
            </a:pPr>
            <a:r>
              <a:rPr lang="de-CH" b="1" dirty="0" smtClean="0">
                <a:solidFill>
                  <a:srgbClr val="0C1C43"/>
                </a:solidFill>
                <a:ea typeface="+mn-ea"/>
              </a:rPr>
              <a:t>Sanierungen </a:t>
            </a:r>
            <a:endParaRPr lang="de-CH" b="1" dirty="0">
              <a:solidFill>
                <a:srgbClr val="0C1C43"/>
              </a:solidFill>
              <a:ea typeface="+mn-ea"/>
            </a:endParaRPr>
          </a:p>
          <a:p>
            <a:pPr marL="1587" lvl="1" indent="0">
              <a:buNone/>
            </a:pPr>
            <a:r>
              <a:rPr lang="de-CH" dirty="0" smtClean="0"/>
              <a:t>A) Steuerfolgen </a:t>
            </a:r>
            <a:r>
              <a:rPr lang="de-CH" dirty="0"/>
              <a:t>auf Ebene der </a:t>
            </a:r>
            <a:r>
              <a:rPr lang="de-CH" dirty="0" smtClean="0"/>
              <a:t>Gesellschaft</a:t>
            </a:r>
          </a:p>
          <a:p>
            <a:pPr lvl="2" indent="-268288">
              <a:buFont typeface="+mj-lt"/>
              <a:buAutoNum type="arabicPeriod"/>
            </a:pPr>
            <a:r>
              <a:rPr lang="de-CH" sz="1800" dirty="0" smtClean="0"/>
              <a:t>Gewinnsteuer </a:t>
            </a:r>
            <a:endParaRPr lang="de-CH" sz="1800" dirty="0"/>
          </a:p>
          <a:p>
            <a:pPr lvl="2" indent="-268288">
              <a:buFont typeface="+mj-lt"/>
              <a:buAutoNum type="arabicPeriod"/>
            </a:pPr>
            <a:r>
              <a:rPr lang="de-CH" sz="1800" dirty="0"/>
              <a:t>Emissionsabgabe</a:t>
            </a:r>
          </a:p>
          <a:p>
            <a:pPr lvl="2" indent="-268288">
              <a:buFont typeface="+mj-lt"/>
              <a:buAutoNum type="arabicPeriod"/>
            </a:pPr>
            <a:r>
              <a:rPr lang="de-CH" sz="1800" dirty="0" smtClean="0"/>
              <a:t>Verrechnungssteuer</a:t>
            </a:r>
            <a:endParaRPr lang="de-CH" dirty="0"/>
          </a:p>
          <a:p>
            <a:pPr marL="1587" lvl="1" indent="0">
              <a:buNone/>
            </a:pPr>
            <a:r>
              <a:rPr lang="de-CH" dirty="0" smtClean="0"/>
              <a:t>B) Fallbeispiele</a:t>
            </a:r>
          </a:p>
          <a:p>
            <a:pPr lvl="2" indent="-268288">
              <a:buFont typeface="+mj-lt"/>
              <a:buAutoNum type="arabicPeriod"/>
            </a:pPr>
            <a:r>
              <a:rPr lang="de-CH" sz="1800" dirty="0"/>
              <a:t>Fallbeispiel Forderungsverzicht</a:t>
            </a:r>
          </a:p>
          <a:p>
            <a:pPr lvl="2" indent="-268288">
              <a:buFont typeface="+mj-lt"/>
              <a:buAutoNum type="arabicPeriod"/>
            </a:pPr>
            <a:r>
              <a:rPr lang="de-CH" sz="1800" dirty="0"/>
              <a:t>Fallbeispiel offene Sanierung</a:t>
            </a:r>
          </a:p>
          <a:p>
            <a:pPr lvl="2" indent="-268288">
              <a:buFont typeface="+mj-lt"/>
              <a:buAutoNum type="arabicPeriod"/>
            </a:pPr>
            <a:r>
              <a:rPr lang="de-CH" sz="1800" dirty="0"/>
              <a:t>Fallbeispiel stille </a:t>
            </a:r>
            <a:r>
              <a:rPr lang="de-CH" sz="1800" dirty="0" smtClean="0"/>
              <a:t>Sanierung</a:t>
            </a:r>
          </a:p>
          <a:p>
            <a:pPr marL="1587" lvl="1" indent="0">
              <a:buNone/>
            </a:pPr>
            <a:r>
              <a:rPr lang="de-CH" dirty="0" smtClean="0"/>
              <a:t>C</a:t>
            </a:r>
            <a:r>
              <a:rPr lang="de-CH" dirty="0"/>
              <a:t>) Sanierungsfusion im Speziellen </a:t>
            </a:r>
            <a:endParaRPr lang="de-CH" dirty="0" smtClean="0"/>
          </a:p>
          <a:p>
            <a:pPr lvl="2" indent="-268288">
              <a:buFont typeface="+mj-lt"/>
              <a:buAutoNum type="arabicPeriod"/>
            </a:pPr>
            <a:r>
              <a:rPr lang="de-CH" sz="1800" dirty="0"/>
              <a:t>Zivilrechtliche Voraussetzungen </a:t>
            </a:r>
          </a:p>
          <a:p>
            <a:pPr lvl="2" indent="-268288">
              <a:buFont typeface="+mj-lt"/>
              <a:buAutoNum type="arabicPeriod"/>
            </a:pPr>
            <a:r>
              <a:rPr lang="de-CH" sz="1800" dirty="0"/>
              <a:t>Fallbeispiel Schwesterfusion </a:t>
            </a:r>
          </a:p>
          <a:p>
            <a:pPr marL="1587" lvl="1" indent="0">
              <a:buNone/>
            </a:pPr>
            <a:endParaRPr lang="de-CH" dirty="0"/>
          </a:p>
          <a:p>
            <a:endParaRPr lang="de-CH" dirty="0"/>
          </a:p>
        </p:txBody>
      </p:sp>
      <p:sp>
        <p:nvSpPr>
          <p:cNvPr id="3" name="Titel 2"/>
          <p:cNvSpPr>
            <a:spLocks noGrp="1"/>
          </p:cNvSpPr>
          <p:nvPr>
            <p:ph type="title"/>
          </p:nvPr>
        </p:nvSpPr>
        <p:spPr/>
        <p:txBody>
          <a:bodyPr/>
          <a:lstStyle/>
          <a:p>
            <a:r>
              <a:rPr lang="de-CH" dirty="0" smtClean="0"/>
              <a:t>Agenda (2/3)</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3</a:t>
            </a:fld>
            <a:endParaRPr lang="en-GB" dirty="0"/>
          </a:p>
        </p:txBody>
      </p:sp>
    </p:spTree>
    <p:extLst>
      <p:ext uri="{BB962C8B-B14F-4D97-AF65-F5344CB8AC3E}">
        <p14:creationId xmlns:p14="http://schemas.microsoft.com/office/powerpoint/2010/main" val="1204440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97238" y="1820863"/>
            <a:ext cx="8569325" cy="3813175"/>
          </a:xfrm>
        </p:spPr>
        <p:txBody>
          <a:bodyPr/>
          <a:lstStyle/>
          <a:p>
            <a:r>
              <a:rPr lang="de-CH" b="1" dirty="0">
                <a:solidFill>
                  <a:schemeClr val="tx1"/>
                </a:solidFill>
              </a:rPr>
              <a:t>Auswirkung auf die </a:t>
            </a:r>
            <a:r>
              <a:rPr lang="de-CH" b="1" dirty="0" smtClean="0">
                <a:solidFill>
                  <a:schemeClr val="tx1"/>
                </a:solidFill>
              </a:rPr>
              <a:t>Bilanz</a:t>
            </a: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a:solidFill>
                <a:schemeClr val="tx1"/>
              </a:solidFill>
            </a:endParaRPr>
          </a:p>
          <a:p>
            <a:endParaRPr lang="de-CH" dirty="0"/>
          </a:p>
        </p:txBody>
      </p:sp>
      <p:sp>
        <p:nvSpPr>
          <p:cNvPr id="3" name="Titel 2"/>
          <p:cNvSpPr>
            <a:spLocks noGrp="1"/>
          </p:cNvSpPr>
          <p:nvPr>
            <p:ph type="title"/>
          </p:nvPr>
        </p:nvSpPr>
        <p:spPr/>
        <p:txBody>
          <a:bodyPr/>
          <a:lstStyle/>
          <a:p>
            <a:r>
              <a:rPr lang="de-CH" dirty="0"/>
              <a:t>Eigenkapitalbeschaffung</a:t>
            </a:r>
            <a:br>
              <a:rPr lang="de-CH" dirty="0"/>
            </a:br>
            <a:r>
              <a:rPr lang="de-CH" dirty="0"/>
              <a:t>Das Wichtigste in Kürze (1/2)</a:t>
            </a:r>
          </a:p>
        </p:txBody>
      </p:sp>
      <p:sp>
        <p:nvSpPr>
          <p:cNvPr id="4" name="Foliennummernplatzhalter 3"/>
          <p:cNvSpPr>
            <a:spLocks noGrp="1"/>
          </p:cNvSpPr>
          <p:nvPr>
            <p:ph type="sldNum" sz="quarter" idx="4"/>
          </p:nvPr>
        </p:nvSpPr>
        <p:spPr/>
        <p:txBody>
          <a:bodyPr/>
          <a:lstStyle/>
          <a:p>
            <a:fld id="{D00B8699-042E-8641-BDF0-F72DF0AA4012}" type="slidenum">
              <a:rPr lang="en-GB" smtClean="0"/>
              <a:pPr/>
              <a:t>30</a:t>
            </a:fld>
            <a:endParaRPr lang="en-GB" dirty="0"/>
          </a:p>
        </p:txBody>
      </p:sp>
      <p:graphicFrame>
        <p:nvGraphicFramePr>
          <p:cNvPr id="6" name="Group 156"/>
          <p:cNvGraphicFramePr>
            <a:graphicFrameLocks/>
          </p:cNvGraphicFramePr>
          <p:nvPr>
            <p:extLst>
              <p:ext uri="{D42A27DB-BD31-4B8C-83A1-F6EECF244321}">
                <p14:modId xmlns:p14="http://schemas.microsoft.com/office/powerpoint/2010/main" val="3607681271"/>
              </p:ext>
            </p:extLst>
          </p:nvPr>
        </p:nvGraphicFramePr>
        <p:xfrm>
          <a:off x="425394" y="2233101"/>
          <a:ext cx="8293212" cy="3937553"/>
        </p:xfrm>
        <a:graphic>
          <a:graphicData uri="http://schemas.openxmlformats.org/drawingml/2006/table">
            <a:tbl>
              <a:tblPr/>
              <a:tblGrid>
                <a:gridCol w="4146606">
                  <a:extLst>
                    <a:ext uri="{9D8B030D-6E8A-4147-A177-3AD203B41FA5}">
                      <a16:colId xmlns:a16="http://schemas.microsoft.com/office/drawing/2014/main" val="20000"/>
                    </a:ext>
                  </a:extLst>
                </a:gridCol>
                <a:gridCol w="4146606">
                  <a:extLst>
                    <a:ext uri="{9D8B030D-6E8A-4147-A177-3AD203B41FA5}">
                      <a16:colId xmlns:a16="http://schemas.microsoft.com/office/drawing/2014/main" val="20002"/>
                    </a:ext>
                  </a:extLst>
                </a:gridCol>
              </a:tblGrid>
              <a:tr h="4961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Kapitalerhöhung</a:t>
                      </a: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Zuschuss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00" dirty="0" smtClean="0">
                        <a:solidFill>
                          <a:schemeClr val="accent3"/>
                        </a:solidFil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4150577785"/>
                  </a:ext>
                </a:extLst>
              </a:tr>
              <a:tr h="24702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chemeClr val="accent3"/>
                          </a:solidFill>
                          <a:effectLst/>
                          <a:latin typeface="Arial"/>
                          <a:cs typeface="Arial"/>
                        </a:rPr>
                        <a:t>Steuern / Kosten</a:t>
                      </a:r>
                      <a:endParaRPr kumimoji="0" lang="de-CH" sz="1400" b="0" i="0" u="none" strike="noStrike" cap="none" normalizeH="0" baseline="0" noProof="0" dirty="0">
                        <a:ln>
                          <a:noFill/>
                        </a:ln>
                        <a:solidFill>
                          <a:schemeClr val="accent3"/>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681014021"/>
                  </a:ext>
                </a:extLst>
              </a:tr>
              <a:tr h="820765">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1 % Emissionsabgabe mit Freigrenze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Notariatskosten</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Keine direkten Steuern</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1 % Emissionsabgabe mit Freigrenze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Ohne Notariatskosten</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Keine direkten Steuern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56910880"/>
                  </a:ext>
                </a:extLst>
              </a:tr>
              <a:tr h="26782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chemeClr val="accent3"/>
                          </a:solidFill>
                          <a:effectLst/>
                          <a:latin typeface="Arial"/>
                          <a:cs typeface="Arial"/>
                        </a:rPr>
                        <a:t>Zeitbedarf</a:t>
                      </a:r>
                      <a:endParaRPr kumimoji="0" lang="de-CH" sz="1400" b="0" i="0" u="none" strike="noStrike" cap="none" normalizeH="0" baseline="0" noProof="0" dirty="0">
                        <a:ln>
                          <a:noFill/>
                        </a:ln>
                        <a:solidFill>
                          <a:schemeClr val="accent3"/>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de-CH" sz="1400" b="0" i="0" u="none" strike="noStrike" cap="none" normalizeH="0" baseline="0" noProof="0" dirty="0" smtClean="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15901283"/>
                  </a:ext>
                </a:extLst>
              </a:tr>
              <a:tr h="330574">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Eher lang, da GV nötig</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Rasch umsetzbar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542081392"/>
                  </a:ext>
                </a:extLst>
              </a:tr>
              <a:tr h="270061">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de-CH" sz="1400" b="0" i="0" u="none" strike="noStrike" cap="none" normalizeH="0" baseline="0" noProof="0" dirty="0" smtClean="0">
                          <a:ln>
                            <a:noFill/>
                          </a:ln>
                          <a:solidFill>
                            <a:schemeClr val="accent3"/>
                          </a:solidFill>
                          <a:effectLst/>
                          <a:latin typeface="Arial"/>
                          <a:cs typeface="Arial"/>
                        </a:rPr>
                        <a:t>Formvorschriften</a:t>
                      </a:r>
                      <a:endParaRPr kumimoji="0" lang="de-CH" sz="1400" b="0" i="0" u="none" strike="noStrike" cap="none" normalizeH="0" baseline="0" noProof="0" dirty="0">
                        <a:ln>
                          <a:noFill/>
                        </a:ln>
                        <a:solidFill>
                          <a:schemeClr val="accent3"/>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de-CH" sz="1400" b="0" i="0" u="none" strike="noStrike" cap="none" normalizeH="0" baseline="0" noProof="0" dirty="0" smtClean="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919261270"/>
                  </a:ext>
                </a:extLst>
              </a:tr>
              <a:tr h="341778">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Öffentliche Beurkundung</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Nur Zuschussvertrag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936962022"/>
                  </a:ext>
                </a:extLst>
              </a:tr>
              <a:tr h="304800">
                <a:tc gridSpan="2">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de-CH" sz="1400" b="0" i="0" u="none" strike="noStrike" cap="none" normalizeH="0" baseline="0" noProof="0" dirty="0" smtClean="0">
                          <a:ln>
                            <a:noFill/>
                          </a:ln>
                          <a:solidFill>
                            <a:schemeClr val="accent3"/>
                          </a:solidFill>
                          <a:effectLst/>
                          <a:latin typeface="Arial"/>
                          <a:cs typeface="Arial"/>
                        </a:rPr>
                        <a:t>Rückzahlung</a:t>
                      </a:r>
                      <a:endParaRPr kumimoji="0" lang="de-CH" sz="1400" b="0" i="0" u="none" strike="noStrike" cap="none" normalizeH="0" baseline="0" noProof="0" dirty="0">
                        <a:ln>
                          <a:noFill/>
                        </a:ln>
                        <a:solidFill>
                          <a:schemeClr val="accent3"/>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de-CH" sz="1400" b="0" i="0" u="none" strike="noStrike" cap="none" normalizeH="0" baseline="0" noProof="0" dirty="0" smtClean="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558081166"/>
                  </a:ext>
                </a:extLst>
              </a:tr>
              <a:tr h="612238">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Ohne Steuerfolgen;</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GV nötig</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Ohne Steuerfolgen</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Rasch möglich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94329444"/>
                  </a:ext>
                </a:extLst>
              </a:tr>
            </a:tbl>
          </a:graphicData>
        </a:graphic>
      </p:graphicFrame>
    </p:spTree>
    <p:extLst>
      <p:ext uri="{BB962C8B-B14F-4D97-AF65-F5344CB8AC3E}">
        <p14:creationId xmlns:p14="http://schemas.microsoft.com/office/powerpoint/2010/main" val="3222971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97238" y="1820863"/>
            <a:ext cx="8569325" cy="3813175"/>
          </a:xfrm>
        </p:spPr>
        <p:txBody>
          <a:bodyPr/>
          <a:lstStyle/>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smtClean="0">
              <a:solidFill>
                <a:schemeClr val="tx1"/>
              </a:solidFill>
            </a:endParaRPr>
          </a:p>
          <a:p>
            <a:endParaRPr lang="de-CH" b="1" dirty="0">
              <a:solidFill>
                <a:schemeClr val="tx1"/>
              </a:solidFill>
            </a:endParaRPr>
          </a:p>
          <a:p>
            <a:endParaRPr lang="de-CH" b="1" dirty="0">
              <a:solidFill>
                <a:schemeClr val="tx1"/>
              </a:solidFill>
            </a:endParaRPr>
          </a:p>
          <a:p>
            <a:endParaRPr lang="de-CH" dirty="0"/>
          </a:p>
        </p:txBody>
      </p:sp>
      <p:sp>
        <p:nvSpPr>
          <p:cNvPr id="3" name="Titel 2"/>
          <p:cNvSpPr>
            <a:spLocks noGrp="1"/>
          </p:cNvSpPr>
          <p:nvPr>
            <p:ph type="title"/>
          </p:nvPr>
        </p:nvSpPr>
        <p:spPr/>
        <p:txBody>
          <a:bodyPr/>
          <a:lstStyle/>
          <a:p>
            <a:r>
              <a:rPr lang="de-CH" dirty="0"/>
              <a:t>Eigenkapitalbeschaffung</a:t>
            </a:r>
            <a:br>
              <a:rPr lang="de-CH" dirty="0"/>
            </a:br>
            <a:r>
              <a:rPr lang="de-CH" dirty="0"/>
              <a:t>Das Wichtigste in Kürze </a:t>
            </a:r>
            <a:r>
              <a:rPr lang="de-CH" dirty="0" smtClean="0"/>
              <a:t>(2/2</a:t>
            </a:r>
            <a:r>
              <a:rPr lang="de-CH" dirty="0"/>
              <a:t>)</a:t>
            </a:r>
          </a:p>
        </p:txBody>
      </p:sp>
      <p:sp>
        <p:nvSpPr>
          <p:cNvPr id="4" name="Foliennummernplatzhalter 3"/>
          <p:cNvSpPr>
            <a:spLocks noGrp="1"/>
          </p:cNvSpPr>
          <p:nvPr>
            <p:ph type="sldNum" sz="quarter" idx="4"/>
          </p:nvPr>
        </p:nvSpPr>
        <p:spPr/>
        <p:txBody>
          <a:bodyPr/>
          <a:lstStyle/>
          <a:p>
            <a:fld id="{D00B8699-042E-8641-BDF0-F72DF0AA4012}" type="slidenum">
              <a:rPr lang="en-GB" smtClean="0"/>
              <a:pPr/>
              <a:t>31</a:t>
            </a:fld>
            <a:endParaRPr lang="en-GB" dirty="0"/>
          </a:p>
        </p:txBody>
      </p:sp>
      <p:graphicFrame>
        <p:nvGraphicFramePr>
          <p:cNvPr id="6" name="Group 156"/>
          <p:cNvGraphicFramePr>
            <a:graphicFrameLocks/>
          </p:cNvGraphicFramePr>
          <p:nvPr>
            <p:extLst>
              <p:ext uri="{D42A27DB-BD31-4B8C-83A1-F6EECF244321}">
                <p14:modId xmlns:p14="http://schemas.microsoft.com/office/powerpoint/2010/main" val="507627183"/>
              </p:ext>
            </p:extLst>
          </p:nvPr>
        </p:nvGraphicFramePr>
        <p:xfrm>
          <a:off x="435295" y="2233101"/>
          <a:ext cx="8293212" cy="1990694"/>
        </p:xfrm>
        <a:graphic>
          <a:graphicData uri="http://schemas.openxmlformats.org/drawingml/2006/table">
            <a:tbl>
              <a:tblPr/>
              <a:tblGrid>
                <a:gridCol w="4146606">
                  <a:extLst>
                    <a:ext uri="{9D8B030D-6E8A-4147-A177-3AD203B41FA5}">
                      <a16:colId xmlns:a16="http://schemas.microsoft.com/office/drawing/2014/main" val="20000"/>
                    </a:ext>
                  </a:extLst>
                </a:gridCol>
                <a:gridCol w="4146606">
                  <a:extLst>
                    <a:ext uri="{9D8B030D-6E8A-4147-A177-3AD203B41FA5}">
                      <a16:colId xmlns:a16="http://schemas.microsoft.com/office/drawing/2014/main" val="20002"/>
                    </a:ext>
                  </a:extLst>
                </a:gridCol>
              </a:tblGrid>
              <a:tr h="4961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Kapitalerhöhung</a:t>
                      </a: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Zuschuss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00" dirty="0" smtClean="0">
                        <a:solidFill>
                          <a:schemeClr val="accent3"/>
                        </a:solidFil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4150577785"/>
                  </a:ext>
                </a:extLst>
              </a:tr>
              <a:tr h="24702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chemeClr val="accent3"/>
                          </a:solidFill>
                          <a:effectLst/>
                          <a:latin typeface="Arial"/>
                          <a:cs typeface="Arial"/>
                        </a:rPr>
                        <a:t>Eignung</a:t>
                      </a:r>
                      <a:endParaRPr kumimoji="0" lang="de-CH" sz="1400" b="0" i="0" u="none" strike="noStrike" cap="none" normalizeH="0" baseline="0" noProof="0" dirty="0">
                        <a:ln>
                          <a:noFill/>
                        </a:ln>
                        <a:solidFill>
                          <a:schemeClr val="accent3"/>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681014021"/>
                  </a:ext>
                </a:extLst>
              </a:tr>
              <a:tr h="820765">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Bei komplexerem Aktionariat </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Wenn Aussenwirkung und Beständigkeit wichtig (Handelsregister und Bilanz)</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Wenn nicht zeitkritisch</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Bei </a:t>
                      </a:r>
                      <a:r>
                        <a:rPr kumimoji="0" lang="de-CH" sz="1400" b="0" i="0" u="none" strike="noStrike" cap="none" normalizeH="0" baseline="0" noProof="0" dirty="0" err="1" smtClean="0">
                          <a:ln>
                            <a:noFill/>
                          </a:ln>
                          <a:solidFill>
                            <a:srgbClr val="786860"/>
                          </a:solidFill>
                          <a:effectLst/>
                          <a:latin typeface="Arial"/>
                          <a:cs typeface="Arial"/>
                        </a:rPr>
                        <a:t>Alleinaktionariat</a:t>
                      </a:r>
                      <a:r>
                        <a:rPr kumimoji="0" lang="de-CH" sz="1400" b="0" i="0" u="none" strike="noStrike" cap="none" normalizeH="0" baseline="0" noProof="0" dirty="0" smtClean="0">
                          <a:ln>
                            <a:noFill/>
                          </a:ln>
                          <a:solidFill>
                            <a:srgbClr val="786860"/>
                          </a:solidFill>
                          <a:effectLst/>
                          <a:latin typeface="Arial"/>
                          <a:cs typeface="Arial"/>
                        </a:rPr>
                        <a:t> / Konzernverhältnis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Wenn Kapital bereits über CHF 1 Mio.</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Wenn Aussenwirkung weniger entscheidend</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CH" sz="1400" b="0" i="0" u="none" strike="noStrike" cap="none" normalizeH="0" baseline="0" noProof="0" dirty="0" smtClean="0">
                          <a:ln>
                            <a:noFill/>
                          </a:ln>
                          <a:solidFill>
                            <a:srgbClr val="786860"/>
                          </a:solidFill>
                          <a:effectLst/>
                          <a:latin typeface="Arial"/>
                          <a:cs typeface="Arial"/>
                        </a:rPr>
                        <a:t>Wenn Geschwindigkeit relevant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56910880"/>
                  </a:ext>
                </a:extLst>
              </a:tr>
            </a:tbl>
          </a:graphicData>
        </a:graphic>
      </p:graphicFrame>
    </p:spTree>
    <p:extLst>
      <p:ext uri="{BB962C8B-B14F-4D97-AF65-F5344CB8AC3E}">
        <p14:creationId xmlns:p14="http://schemas.microsoft.com/office/powerpoint/2010/main" val="1606329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dirty="0"/>
          </a:p>
        </p:txBody>
      </p:sp>
      <p:sp>
        <p:nvSpPr>
          <p:cNvPr id="3" name="Titel 2"/>
          <p:cNvSpPr>
            <a:spLocks noGrp="1"/>
          </p:cNvSpPr>
          <p:nvPr>
            <p:ph type="title"/>
          </p:nvPr>
        </p:nvSpPr>
        <p:spPr/>
        <p:txBody>
          <a:bodyPr/>
          <a:lstStyle/>
          <a:p>
            <a:r>
              <a:rPr lang="de-CH" dirty="0"/>
              <a:t>II. Sanierungen </a:t>
            </a:r>
            <a:br>
              <a:rPr lang="de-CH" dirty="0"/>
            </a:br>
            <a:r>
              <a:rPr lang="de-CH" dirty="0" smtClean="0"/>
              <a:t>A) Steuerfolgen </a:t>
            </a:r>
            <a:r>
              <a:rPr lang="de-CH" dirty="0"/>
              <a:t>auf Ebene Gesellschaft </a:t>
            </a:r>
          </a:p>
        </p:txBody>
      </p:sp>
      <p:sp>
        <p:nvSpPr>
          <p:cNvPr id="4" name="Foliennummernplatzhalter 3"/>
          <p:cNvSpPr>
            <a:spLocks noGrp="1"/>
          </p:cNvSpPr>
          <p:nvPr>
            <p:ph type="sldNum" sz="quarter" idx="4"/>
          </p:nvPr>
        </p:nvSpPr>
        <p:spPr/>
        <p:txBody>
          <a:bodyPr/>
          <a:lstStyle/>
          <a:p>
            <a:fld id="{D00B8699-042E-8641-BDF0-F72DF0AA4012}" type="slidenum">
              <a:rPr lang="en-GB" smtClean="0"/>
              <a:pPr/>
              <a:t>32</a:t>
            </a:fld>
            <a:endParaRPr lang="en-GB" dirty="0"/>
          </a:p>
        </p:txBody>
      </p:sp>
    </p:spTree>
    <p:extLst>
      <p:ext uri="{BB962C8B-B14F-4D97-AF65-F5344CB8AC3E}">
        <p14:creationId xmlns:p14="http://schemas.microsoft.com/office/powerpoint/2010/main" val="3090928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Gewinnsteuern</a:t>
            </a:r>
          </a:p>
          <a:p>
            <a:pPr marL="285750" indent="-285750">
              <a:buFont typeface="Arial" panose="020B0604020202020204" pitchFamily="34" charset="0"/>
              <a:buChar char="•"/>
            </a:pPr>
            <a:r>
              <a:rPr lang="de-CH" b="1" dirty="0"/>
              <a:t>Steuerbare</a:t>
            </a:r>
            <a:r>
              <a:rPr lang="de-CH" dirty="0"/>
              <a:t> Sanierungsleistungen/</a:t>
            </a:r>
            <a:r>
              <a:rPr lang="de-CH" b="1" dirty="0"/>
              <a:t>echter</a:t>
            </a:r>
            <a:r>
              <a:rPr lang="de-CH" dirty="0"/>
              <a:t> Sanierungsertrag: </a:t>
            </a:r>
          </a:p>
          <a:p>
            <a:pPr marL="538163" lvl="1">
              <a:buFont typeface="Symbol" panose="05050102010706020507" pitchFamily="18" charset="2"/>
              <a:buChar char="-"/>
            </a:pPr>
            <a:r>
              <a:rPr lang="de-CH" sz="1400" dirty="0"/>
              <a:t>Leistungen von unabhängigen Dritten</a:t>
            </a:r>
          </a:p>
          <a:p>
            <a:pPr marL="538163" lvl="1">
              <a:buFont typeface="Symbol" panose="05050102010706020507" pitchFamily="18" charset="2"/>
              <a:buChar char="-"/>
            </a:pPr>
            <a:r>
              <a:rPr lang="de-CH" sz="1400" dirty="0"/>
              <a:t>Forderungsverzichte von Gesellschaftern/nahestehenden Personen, sofern diese dem Drittvergleich standhalten</a:t>
            </a:r>
          </a:p>
          <a:p>
            <a:pPr marL="538163" lvl="1">
              <a:buFont typeface="Symbol" panose="05050102010706020507" pitchFamily="18" charset="2"/>
              <a:buChar char="-"/>
            </a:pPr>
            <a:r>
              <a:rPr lang="de-CH" sz="1400" dirty="0"/>
              <a:t>Reduzieren Verlustvortrag, aber Art. 67 Abs. 2 </a:t>
            </a:r>
            <a:r>
              <a:rPr lang="de-CH" sz="1400" dirty="0" smtClean="0"/>
              <a:t>DBG</a:t>
            </a:r>
            <a:endParaRPr lang="de-CH" sz="1400" dirty="0"/>
          </a:p>
          <a:p>
            <a:pPr marL="285750" indent="-285750">
              <a:buFont typeface="Arial" panose="020B0604020202020204" pitchFamily="34" charset="0"/>
              <a:buChar char="•"/>
            </a:pPr>
            <a:r>
              <a:rPr lang="de-CH" b="1" dirty="0"/>
              <a:t>Gewinnsteuerneutrale</a:t>
            </a:r>
            <a:r>
              <a:rPr lang="de-CH" dirty="0"/>
              <a:t> Sanierungserträge/</a:t>
            </a:r>
            <a:r>
              <a:rPr lang="de-CH" b="1" dirty="0"/>
              <a:t>unechter</a:t>
            </a:r>
            <a:r>
              <a:rPr lang="de-CH" dirty="0"/>
              <a:t> Sanierungsertrag:</a:t>
            </a:r>
          </a:p>
          <a:p>
            <a:pPr marL="538163" lvl="1">
              <a:buFont typeface="Symbol" panose="05050102010706020507" pitchFamily="18" charset="2"/>
              <a:buChar char="-"/>
            </a:pPr>
            <a:r>
              <a:rPr lang="de-CH" sz="1400" dirty="0"/>
              <a:t>Formelle Kapitalerhöhungen</a:t>
            </a:r>
          </a:p>
          <a:p>
            <a:pPr marL="538163" lvl="1">
              <a:buFont typeface="Symbol" panose="05050102010706020507" pitchFamily="18" charset="2"/>
              <a:buChar char="-"/>
            </a:pPr>
            <a:r>
              <a:rPr lang="de-CH" sz="1400" dirty="0"/>
              <a:t>À-fonds-</a:t>
            </a:r>
            <a:r>
              <a:rPr lang="de-CH" sz="1400" dirty="0" err="1"/>
              <a:t>perdu</a:t>
            </a:r>
            <a:r>
              <a:rPr lang="de-CH" sz="1400" dirty="0"/>
              <a:t>-Leistungen der Gesellschafter </a:t>
            </a:r>
          </a:p>
          <a:p>
            <a:pPr marL="538163" lvl="1">
              <a:buFont typeface="Symbol" panose="05050102010706020507" pitchFamily="18" charset="2"/>
              <a:buChar char="-"/>
            </a:pPr>
            <a:r>
              <a:rPr lang="de-CH" sz="1400" dirty="0"/>
              <a:t>Sanierungsleistungen wie Forderungsverzichte von nahestehenden Personen (welche dem Drittvergleich nicht standhalten; Sachverhalte wo verdecktes Eigenkapital vorliegt)</a:t>
            </a:r>
          </a:p>
          <a:p>
            <a:pPr marL="538163" lvl="1">
              <a:buFont typeface="Symbol" panose="05050102010706020507" pitchFamily="18" charset="2"/>
              <a:buChar char="-"/>
            </a:pPr>
            <a:r>
              <a:rPr lang="de-CH" sz="1400" dirty="0"/>
              <a:t>Keine Reduktion Verlustvortrag</a:t>
            </a:r>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 </a:t>
            </a:r>
            <a:br>
              <a:rPr lang="de-CH" dirty="0"/>
            </a:br>
            <a:r>
              <a:rPr lang="de-CH" dirty="0"/>
              <a:t>1. Gewinnsteuern</a:t>
            </a:r>
          </a:p>
        </p:txBody>
      </p:sp>
      <p:sp>
        <p:nvSpPr>
          <p:cNvPr id="4" name="Foliennummernplatzhalter 3"/>
          <p:cNvSpPr>
            <a:spLocks noGrp="1"/>
          </p:cNvSpPr>
          <p:nvPr>
            <p:ph type="sldNum" sz="quarter" idx="4"/>
          </p:nvPr>
        </p:nvSpPr>
        <p:spPr/>
        <p:txBody>
          <a:bodyPr/>
          <a:lstStyle/>
          <a:p>
            <a:fld id="{D00B8699-042E-8641-BDF0-F72DF0AA4012}" type="slidenum">
              <a:rPr lang="en-GB" smtClean="0"/>
              <a:pPr/>
              <a:t>33</a:t>
            </a:fld>
            <a:endParaRPr lang="en-GB" dirty="0"/>
          </a:p>
        </p:txBody>
      </p:sp>
    </p:spTree>
    <p:extLst>
      <p:ext uri="{BB962C8B-B14F-4D97-AF65-F5344CB8AC3E}">
        <p14:creationId xmlns:p14="http://schemas.microsoft.com/office/powerpoint/2010/main" val="3851066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smtClean="0"/>
              <a:t>Grundsätzlich </a:t>
            </a:r>
            <a:r>
              <a:rPr lang="de-CH" dirty="0"/>
              <a:t>besteht bei Zuführung von Eigenkapital durch Gesellschafter immer Emissionsabgabepflicht</a:t>
            </a:r>
          </a:p>
          <a:p>
            <a:pPr marL="285750" indent="-285750">
              <a:buFont typeface="Arial" panose="020B0604020202020204" pitchFamily="34" charset="0"/>
              <a:buChar char="•"/>
            </a:pPr>
            <a:r>
              <a:rPr lang="de-CH" dirty="0"/>
              <a:t>Form des Zuflusses (Gründung / Kapitalerhöhung / </a:t>
            </a:r>
            <a:r>
              <a:rPr lang="de-CH" dirty="0" smtClean="0"/>
              <a:t>à-fonds-</a:t>
            </a:r>
            <a:r>
              <a:rPr lang="de-CH" dirty="0" err="1" smtClean="0"/>
              <a:t>perdu</a:t>
            </a:r>
            <a:r>
              <a:rPr lang="de-CH" dirty="0"/>
              <a:t>-</a:t>
            </a:r>
            <a:r>
              <a:rPr lang="de-CH" dirty="0" smtClean="0"/>
              <a:t>Zahlung </a:t>
            </a:r>
            <a:r>
              <a:rPr lang="de-CH" dirty="0"/>
              <a:t>/ Darlehensverzicht) ist </a:t>
            </a:r>
            <a:r>
              <a:rPr lang="de-CH" dirty="0" smtClean="0"/>
              <a:t>irrelevant</a:t>
            </a:r>
            <a:endParaRPr lang="de-CH" dirty="0"/>
          </a:p>
          <a:p>
            <a:pPr marL="285750" indent="-285750">
              <a:buFont typeface="Arial" panose="020B0604020202020204" pitchFamily="34" charset="0"/>
              <a:buChar char="•"/>
            </a:pPr>
            <a:r>
              <a:rPr lang="de-CH" dirty="0"/>
              <a:t>Ausnahmetatbestände sind in Art. 6 </a:t>
            </a:r>
            <a:r>
              <a:rPr lang="de-CH" dirty="0" err="1"/>
              <a:t>StG</a:t>
            </a:r>
            <a:r>
              <a:rPr lang="de-CH" dirty="0"/>
              <a:t> geregelt:</a:t>
            </a:r>
          </a:p>
          <a:p>
            <a:pPr marL="538163" lvl="1">
              <a:buFont typeface="Symbol" panose="05050102010706020507" pitchFamily="18" charset="2"/>
              <a:buChar char="-"/>
            </a:pPr>
            <a:r>
              <a:rPr lang="de-CH" sz="1400" b="1" dirty="0"/>
              <a:t>Allgemeiner Freibetrag: </a:t>
            </a:r>
            <a:r>
              <a:rPr lang="de-CH" sz="1400" dirty="0"/>
              <a:t>Art. 6 Abs. 1 </a:t>
            </a:r>
            <a:r>
              <a:rPr lang="de-CH" sz="1400" dirty="0" err="1"/>
              <a:t>lit</a:t>
            </a:r>
            <a:r>
              <a:rPr lang="de-CH" sz="1400" dirty="0"/>
              <a:t>. h </a:t>
            </a:r>
            <a:r>
              <a:rPr lang="de-CH" sz="1400" dirty="0" err="1"/>
              <a:t>StG</a:t>
            </a:r>
            <a:r>
              <a:rPr lang="de-CH" sz="1400" dirty="0"/>
              <a:t> (vgl. auch Art. 6 Abs. 1 </a:t>
            </a:r>
            <a:r>
              <a:rPr lang="de-CH" sz="1400" dirty="0" err="1"/>
              <a:t>lit</a:t>
            </a:r>
            <a:r>
              <a:rPr lang="de-CH" sz="1400" dirty="0"/>
              <a:t>. </a:t>
            </a:r>
            <a:r>
              <a:rPr lang="de-CH" sz="1400" dirty="0" err="1"/>
              <a:t>a</a:t>
            </a:r>
            <a:r>
              <a:rPr lang="de-CH" sz="1400" baseline="30000" dirty="0" err="1"/>
              <a:t>bis</a:t>
            </a:r>
            <a:r>
              <a:rPr lang="de-CH" sz="1400" dirty="0"/>
              <a:t> </a:t>
            </a:r>
            <a:r>
              <a:rPr lang="de-CH" sz="1400" dirty="0" err="1"/>
              <a:t>StG</a:t>
            </a:r>
            <a:r>
              <a:rPr lang="de-CH" sz="1400" dirty="0"/>
              <a:t>)</a:t>
            </a:r>
          </a:p>
          <a:p>
            <a:pPr marL="538163" lvl="1">
              <a:buFont typeface="Symbol" panose="05050102010706020507" pitchFamily="18" charset="2"/>
              <a:buChar char="-"/>
            </a:pPr>
            <a:r>
              <a:rPr lang="de-CH" sz="1400" dirty="0"/>
              <a:t>Freibetrag von CHF 10 Mio. bei </a:t>
            </a:r>
            <a:r>
              <a:rPr lang="de-CH" sz="1400" b="1" dirty="0"/>
              <a:t>offenen und stillen Sanierungen,</a:t>
            </a:r>
            <a:r>
              <a:rPr lang="de-CH" sz="1400" dirty="0"/>
              <a:t> bei kompletter/teilweiser </a:t>
            </a:r>
            <a:r>
              <a:rPr lang="de-CH" sz="1400" b="1" dirty="0"/>
              <a:t>Verlustbeseitigung</a:t>
            </a:r>
            <a:r>
              <a:rPr lang="de-CH" sz="1400" dirty="0"/>
              <a:t> (Art. 6 Abs. 1 </a:t>
            </a:r>
            <a:r>
              <a:rPr lang="de-CH" sz="1400" dirty="0" err="1"/>
              <a:t>lit</a:t>
            </a:r>
            <a:r>
              <a:rPr lang="de-CH" sz="1400" dirty="0"/>
              <a:t>. k </a:t>
            </a:r>
            <a:r>
              <a:rPr lang="de-CH" sz="1400" dirty="0" err="1"/>
              <a:t>StG</a:t>
            </a:r>
            <a:r>
              <a:rPr lang="de-CH" sz="1400" dirty="0"/>
              <a:t>)</a:t>
            </a:r>
          </a:p>
          <a:p>
            <a:pPr marL="538163" lvl="1">
              <a:buFont typeface="Symbol" panose="05050102010706020507" pitchFamily="18" charset="2"/>
              <a:buChar char="-"/>
            </a:pPr>
            <a:r>
              <a:rPr lang="de-CH" sz="1400" dirty="0"/>
              <a:t>Beteiligungsrechte für </a:t>
            </a:r>
            <a:r>
              <a:rPr lang="de-CH" sz="1400" dirty="0" smtClean="0"/>
              <a:t>Auffanggesellschaften</a:t>
            </a:r>
          </a:p>
          <a:p>
            <a:pPr lvl="1" indent="0">
              <a:buNone/>
            </a:pPr>
            <a:endParaRPr lang="de-CH" sz="1400" dirty="0"/>
          </a:p>
          <a:p>
            <a:pPr marL="285750" indent="-285750">
              <a:buFont typeface="Arial" panose="020B0604020202020204" pitchFamily="34" charset="0"/>
              <a:buChar char="•"/>
            </a:pPr>
            <a:r>
              <a:rPr lang="de-CH" dirty="0"/>
              <a:t>Bei Beträgen über CHF 10 Mio. ist gegebenenfalls der Erlass </a:t>
            </a:r>
            <a:r>
              <a:rPr lang="de-CH" dirty="0" smtClean="0"/>
              <a:t>der Emissionsabgabe </a:t>
            </a:r>
            <a:r>
              <a:rPr lang="de-CH" dirty="0"/>
              <a:t>in Härtefällen gem. Art. 12 </a:t>
            </a:r>
            <a:r>
              <a:rPr lang="de-CH" dirty="0" err="1" smtClean="0"/>
              <a:t>StG</a:t>
            </a:r>
            <a:r>
              <a:rPr lang="de-CH" dirty="0" smtClean="0"/>
              <a:t> möglich → strengere </a:t>
            </a:r>
            <a:r>
              <a:rPr lang="de-CH" dirty="0"/>
              <a:t>Voraussetzungen und Gesuch nötig</a:t>
            </a:r>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2. </a:t>
            </a:r>
            <a:r>
              <a:rPr lang="de-CH" dirty="0" smtClean="0"/>
              <a:t>Emissionsabgabe</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34</a:t>
            </a:fld>
            <a:endParaRPr lang="en-GB" dirty="0"/>
          </a:p>
        </p:txBody>
      </p:sp>
    </p:spTree>
    <p:extLst>
      <p:ext uri="{BB962C8B-B14F-4D97-AF65-F5344CB8AC3E}">
        <p14:creationId xmlns:p14="http://schemas.microsoft.com/office/powerpoint/2010/main" val="1131527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a:t>Grundsätzlich nicht relevant bei Sanierungen, da Leistungen in Gesellschaft fliessen und nicht umgekehrt.</a:t>
            </a:r>
          </a:p>
          <a:p>
            <a:pPr marL="285750" indent="-285750">
              <a:buFont typeface="Arial" panose="020B0604020202020204" pitchFamily="34" charset="0"/>
              <a:buChar char="•"/>
            </a:pPr>
            <a:r>
              <a:rPr lang="de-CH" dirty="0"/>
              <a:t>Aber geschuldet insbes. in den folgenden Fällen:  </a:t>
            </a:r>
          </a:p>
          <a:p>
            <a:pPr marL="555625" lvl="1" indent="-285750">
              <a:buFont typeface="Symbol" panose="05050102010706020507" pitchFamily="18" charset="2"/>
              <a:buChar char="-"/>
            </a:pPr>
            <a:r>
              <a:rPr lang="de-CH" sz="1400" dirty="0"/>
              <a:t>Wenn bei einer Sanierung </a:t>
            </a:r>
            <a:r>
              <a:rPr lang="de-CH" sz="1400" b="1" dirty="0"/>
              <a:t>nahestehende Dritte </a:t>
            </a:r>
            <a:r>
              <a:rPr lang="de-CH" sz="1400" dirty="0"/>
              <a:t>involviert werden und Leistung dem Drittvergleich nicht standhält (z.B. Forderungserlasse von Schwestergesellschaften oder Sanierungsfusionen von Schwestergesellschaften)</a:t>
            </a:r>
          </a:p>
          <a:p>
            <a:pPr marL="555625" lvl="1" indent="-285750">
              <a:buFont typeface="Symbol" panose="05050102010706020507" pitchFamily="18" charset="2"/>
              <a:buChar char="-"/>
            </a:pPr>
            <a:r>
              <a:rPr lang="de-CH" sz="1400" dirty="0"/>
              <a:t>Ausgabe von </a:t>
            </a:r>
            <a:r>
              <a:rPr lang="de-CH" sz="1400" b="1" dirty="0"/>
              <a:t>Gratisnennwert </a:t>
            </a:r>
            <a:r>
              <a:rPr lang="de-CH" sz="1400" dirty="0"/>
              <a:t>nach einem sanierungsbedingten Kapitalschnitt (aber ggf. Erlass möglich, vgl. Art. 18 VStG)</a:t>
            </a:r>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3. Verrechnungssteuer</a:t>
            </a:r>
          </a:p>
        </p:txBody>
      </p:sp>
      <p:sp>
        <p:nvSpPr>
          <p:cNvPr id="4" name="Foliennummernplatzhalter 3"/>
          <p:cNvSpPr>
            <a:spLocks noGrp="1"/>
          </p:cNvSpPr>
          <p:nvPr>
            <p:ph type="sldNum" sz="quarter" idx="4"/>
          </p:nvPr>
        </p:nvSpPr>
        <p:spPr/>
        <p:txBody>
          <a:bodyPr/>
          <a:lstStyle/>
          <a:p>
            <a:fld id="{D00B8699-042E-8641-BDF0-F72DF0AA4012}" type="slidenum">
              <a:rPr lang="en-GB" smtClean="0"/>
              <a:pPr/>
              <a:t>35</a:t>
            </a:fld>
            <a:endParaRPr lang="en-GB" dirty="0"/>
          </a:p>
        </p:txBody>
      </p:sp>
    </p:spTree>
    <p:extLst>
      <p:ext uri="{BB962C8B-B14F-4D97-AF65-F5344CB8AC3E}">
        <p14:creationId xmlns:p14="http://schemas.microsoft.com/office/powerpoint/2010/main" val="4202295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Sanierungen</a:t>
            </a:r>
            <a:br>
              <a:rPr lang="de-CH" dirty="0" smtClean="0"/>
            </a:br>
            <a:r>
              <a:rPr lang="de-CH" dirty="0" smtClean="0"/>
              <a:t>B) </a:t>
            </a:r>
            <a:r>
              <a:rPr lang="de-CH" dirty="0"/>
              <a:t>Fallbeispiele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36</a:t>
            </a:fld>
            <a:endParaRPr lang="en-GB" dirty="0"/>
          </a:p>
        </p:txBody>
      </p:sp>
    </p:spTree>
    <p:extLst>
      <p:ext uri="{BB962C8B-B14F-4D97-AF65-F5344CB8AC3E}">
        <p14:creationId xmlns:p14="http://schemas.microsoft.com/office/powerpoint/2010/main" val="3478302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a:t>Herr Braun ist Alleinaktionär der Investment AG und hat dieser ein Darlehen im Betrag von CHF 15 Mio. gewährt, welches zu 3.5 % verzinslich ist. Wegen schlechtem Geschäftsgang der Investment AG verzichtet Herr Braun zwei Jahre später auf sein Darlehen zugunsten der Investment AG sowie auf die aufgelaufenen Zinsen.</a:t>
            </a:r>
          </a:p>
          <a:p>
            <a:pPr marL="285750" indent="-285750">
              <a:buFont typeface="Arial" panose="020B0604020202020204" pitchFamily="34" charset="0"/>
              <a:buChar char="•"/>
            </a:pPr>
            <a:r>
              <a:rPr lang="de-CH" dirty="0"/>
              <a:t>Wie beurteilt sich die steuerliche Situation?</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1. Fallbeispiel Forderungsverzicht (1/3)</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37</a:t>
            </a:fld>
            <a:endParaRPr lang="en-GB" dirty="0"/>
          </a:p>
        </p:txBody>
      </p:sp>
    </p:spTree>
    <p:extLst>
      <p:ext uri="{BB962C8B-B14F-4D97-AF65-F5344CB8AC3E}">
        <p14:creationId xmlns:p14="http://schemas.microsoft.com/office/powerpoint/2010/main" val="1079707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Forderungsverzicht </a:t>
            </a:r>
            <a:r>
              <a:rPr lang="de-CH" dirty="0"/>
              <a:t>unter Einschluss der kapitalisierten Zinsen ist ein unentgeltlicher Kapitalzufluss, d.h. </a:t>
            </a:r>
            <a:r>
              <a:rPr lang="de-CH" b="1" dirty="0" smtClean="0"/>
              <a:t>Emissionsabgabe</a:t>
            </a:r>
            <a:r>
              <a:rPr lang="de-CH" dirty="0" smtClean="0"/>
              <a:t> ist </a:t>
            </a:r>
            <a:r>
              <a:rPr lang="de-CH" dirty="0"/>
              <a:t>geschuldet (vgl. Art. 5 Abs. 2 Bst. a </a:t>
            </a:r>
            <a:r>
              <a:rPr lang="de-CH" dirty="0" err="1" smtClean="0"/>
              <a:t>StG</a:t>
            </a:r>
            <a:r>
              <a:rPr lang="de-CH" dirty="0" smtClean="0"/>
              <a:t> und </a:t>
            </a:r>
            <a:r>
              <a:rPr lang="de-CH" dirty="0"/>
              <a:t>Kreisschreiben Nr. 32, Ziff. 4.1.3.).</a:t>
            </a:r>
          </a:p>
          <a:p>
            <a:pPr marL="285750" indent="-285750">
              <a:buFont typeface="Wingdings" panose="05000000000000000000" pitchFamily="2" charset="2"/>
              <a:buChar char="Ø"/>
            </a:pPr>
            <a:r>
              <a:rPr lang="de-CH" dirty="0" smtClean="0"/>
              <a:t>Aber</a:t>
            </a:r>
            <a:r>
              <a:rPr lang="de-CH" dirty="0"/>
              <a:t>: Art. 6 Abs. 1 </a:t>
            </a:r>
            <a:r>
              <a:rPr lang="de-CH" dirty="0" err="1"/>
              <a:t>lit</a:t>
            </a:r>
            <a:r>
              <a:rPr lang="de-CH" dirty="0"/>
              <a:t>. k </a:t>
            </a:r>
            <a:r>
              <a:rPr lang="de-CH" dirty="0" err="1" smtClean="0"/>
              <a:t>StG</a:t>
            </a:r>
            <a:r>
              <a:rPr lang="de-CH" dirty="0" smtClean="0"/>
              <a:t> ist </a:t>
            </a:r>
            <a:r>
              <a:rPr lang="de-CH" dirty="0"/>
              <a:t>anwendbar. Falls bereits </a:t>
            </a:r>
            <a:r>
              <a:rPr lang="de-CH" dirty="0" smtClean="0"/>
              <a:t>ausgeschöpft, ev</a:t>
            </a:r>
            <a:r>
              <a:rPr lang="de-CH" dirty="0"/>
              <a:t>. </a:t>
            </a:r>
            <a:r>
              <a:rPr lang="de-CH" dirty="0" smtClean="0"/>
              <a:t/>
            </a:r>
            <a:br>
              <a:rPr lang="de-CH" dirty="0" smtClean="0"/>
            </a:br>
            <a:r>
              <a:rPr lang="de-CH" dirty="0" smtClean="0"/>
              <a:t>Art</a:t>
            </a:r>
            <a:r>
              <a:rPr lang="de-CH" dirty="0"/>
              <a:t>. 12 </a:t>
            </a:r>
            <a:r>
              <a:rPr lang="de-CH" dirty="0" err="1" smtClean="0"/>
              <a:t>StG</a:t>
            </a:r>
            <a:r>
              <a:rPr lang="de-CH" dirty="0" smtClean="0"/>
              <a:t> (</a:t>
            </a:r>
            <a:r>
              <a:rPr lang="de-CH" dirty="0"/>
              <a:t>Erlassgesuch). Beides möglich, wenn Verluste ausgebucht werden –damit werden aber Kapitaleinlagen vernichtet. Entscheid Gesellschaft: Emissionsabgabe entrichten (Verluste und Kapitaleinlagen bleiben bestehen) oder Kapitaleinlagen vernichten. </a:t>
            </a:r>
            <a:endParaRPr lang="de-CH" dirty="0" smtClean="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1. Fallbeispiel Forderungsverzicht </a:t>
            </a:r>
            <a:r>
              <a:rPr lang="de-CH" dirty="0" smtClean="0"/>
              <a:t>(2/3</a:t>
            </a:r>
            <a:r>
              <a:rPr lang="de-CH" dirty="0"/>
              <a:t>)</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38</a:t>
            </a:fld>
            <a:endParaRPr lang="en-GB" dirty="0"/>
          </a:p>
        </p:txBody>
      </p:sp>
    </p:spTree>
    <p:extLst>
      <p:ext uri="{BB962C8B-B14F-4D97-AF65-F5344CB8AC3E}">
        <p14:creationId xmlns:p14="http://schemas.microsoft.com/office/powerpoint/2010/main" val="4288568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a:t>Forderungsverzichte durch Gesellschafter sind grundsätzlich gewinnsteuerpflichtig. Ausnahme: Forderung wurde zu Zeitpunkt gewährt, wo es kein anderer mehr gemacht hätte oder Gesellschaft verfügte über verdecktes Eigenkapital im Zeitpunkt des Erlasses (Kreisschreiben Nr. 32 Ziff. 4.1.1.1.).</a:t>
            </a:r>
          </a:p>
          <a:p>
            <a:pPr marL="285750" indent="-285750">
              <a:buFont typeface="Wingdings" panose="05000000000000000000" pitchFamily="2" charset="2"/>
              <a:buChar char="Ø"/>
            </a:pPr>
            <a:r>
              <a:rPr lang="de-CH" dirty="0"/>
              <a:t>PS: Falls z.B. für gewisse Zeit (nur) vereinbart wird, dass keine Zinsen anfallen und zu entrichten sind: praxisgemäss wird darauf keine Emissionsabgabe erhoben.</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1. Fallbeispiel Forderungsverzicht </a:t>
            </a:r>
            <a:r>
              <a:rPr lang="de-CH" dirty="0" smtClean="0"/>
              <a:t>(3/3</a:t>
            </a:r>
            <a:r>
              <a:rPr lang="de-CH" dirty="0"/>
              <a:t>)</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39</a:t>
            </a:fld>
            <a:endParaRPr lang="en-GB" dirty="0"/>
          </a:p>
        </p:txBody>
      </p:sp>
    </p:spTree>
    <p:extLst>
      <p:ext uri="{BB962C8B-B14F-4D97-AF65-F5344CB8AC3E}">
        <p14:creationId xmlns:p14="http://schemas.microsoft.com/office/powerpoint/2010/main" val="13724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D) Das </a:t>
            </a:r>
            <a:r>
              <a:rPr lang="de-CH" dirty="0"/>
              <a:t>Wichtigste in Kürze </a:t>
            </a:r>
            <a:endParaRPr lang="de-CH" dirty="0" smtClean="0"/>
          </a:p>
          <a:p>
            <a:endParaRPr lang="de-CH" dirty="0"/>
          </a:p>
          <a:p>
            <a:pPr lvl="1" indent="-269875">
              <a:buFont typeface="+mj-lt"/>
              <a:buAutoNum type="romanUcPeriod" startAt="3"/>
            </a:pPr>
            <a:r>
              <a:rPr lang="de-CH" b="1" dirty="0">
                <a:solidFill>
                  <a:srgbClr val="0C1C43"/>
                </a:solidFill>
                <a:ea typeface="+mn-ea"/>
              </a:rPr>
              <a:t>Das Wichtigste im </a:t>
            </a:r>
            <a:r>
              <a:rPr lang="de-CH" b="1" dirty="0" smtClean="0">
                <a:solidFill>
                  <a:srgbClr val="0C1C43"/>
                </a:solidFill>
                <a:ea typeface="+mn-ea"/>
              </a:rPr>
              <a:t>Überblick</a:t>
            </a:r>
          </a:p>
          <a:p>
            <a:pPr lvl="1" indent="-269875">
              <a:buFont typeface="+mj-lt"/>
              <a:buAutoNum type="romanUcPeriod" startAt="3"/>
            </a:pPr>
            <a:r>
              <a:rPr lang="de-CH" b="1" dirty="0">
                <a:solidFill>
                  <a:srgbClr val="0C1C43"/>
                </a:solidFill>
                <a:ea typeface="+mn-ea"/>
              </a:rPr>
              <a:t> </a:t>
            </a:r>
            <a:r>
              <a:rPr lang="de-CH" b="1" dirty="0" smtClean="0">
                <a:solidFill>
                  <a:srgbClr val="0C1C43"/>
                </a:solidFill>
                <a:ea typeface="+mn-ea"/>
              </a:rPr>
              <a:t>Zusatzfälle</a:t>
            </a:r>
            <a:endParaRPr lang="de-CH" b="1" dirty="0">
              <a:solidFill>
                <a:srgbClr val="0C1C43"/>
              </a:solidFill>
              <a:ea typeface="+mn-ea"/>
            </a:endParaRPr>
          </a:p>
          <a:p>
            <a:endParaRPr lang="de-CH" dirty="0"/>
          </a:p>
        </p:txBody>
      </p:sp>
      <p:sp>
        <p:nvSpPr>
          <p:cNvPr id="3" name="Titel 2"/>
          <p:cNvSpPr>
            <a:spLocks noGrp="1"/>
          </p:cNvSpPr>
          <p:nvPr>
            <p:ph type="title"/>
          </p:nvPr>
        </p:nvSpPr>
        <p:spPr/>
        <p:txBody>
          <a:bodyPr/>
          <a:lstStyle/>
          <a:p>
            <a:r>
              <a:rPr lang="de-CH" dirty="0" smtClean="0"/>
              <a:t>Agenda (3/3)</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a:t>
            </a:fld>
            <a:endParaRPr lang="en-GB" dirty="0"/>
          </a:p>
        </p:txBody>
      </p:sp>
    </p:spTree>
    <p:extLst>
      <p:ext uri="{BB962C8B-B14F-4D97-AF65-F5344CB8AC3E}">
        <p14:creationId xmlns:p14="http://schemas.microsoft.com/office/powerpoint/2010/main" val="957719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a:t>Der Geschäftsgang der Kauf AG ist seit Jahren schlecht. Die letzte Bilanz (Zahlen in CHF und Tausend) zeigt sich wie folgt:</a:t>
            </a:r>
          </a:p>
          <a:p>
            <a:endParaRPr lang="de-CH" dirty="0" smtClean="0"/>
          </a:p>
          <a:p>
            <a:endParaRPr lang="de-CH" dirty="0"/>
          </a:p>
          <a:p>
            <a:endParaRPr lang="de-CH" dirty="0"/>
          </a:p>
          <a:p>
            <a:endParaRPr lang="de-CH" dirty="0"/>
          </a:p>
          <a:p>
            <a:endParaRPr lang="de-CH" dirty="0"/>
          </a:p>
          <a:p>
            <a:endParaRPr lang="de-CH" dirty="0"/>
          </a:p>
          <a:p>
            <a:endParaRPr lang="de-CH" dirty="0" smtClean="0"/>
          </a:p>
          <a:p>
            <a:r>
              <a:rPr lang="de-CH" dirty="0" smtClean="0"/>
              <a:t>Zwecks </a:t>
            </a:r>
            <a:r>
              <a:rPr lang="de-CH" dirty="0"/>
              <a:t>Sanierung der Investment AG wird beschlossen, das Kapital von CHF 10 Mio. um CHF 8 Mio. auf CHF 2 Mio. herabzusetzen und anschliessend eine Kapitalerhöhung von CHF 8 Mio. vorzunehmen (Harmonika).</a:t>
            </a:r>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2. Fallbeispiel offene Sanierung (</a:t>
            </a:r>
            <a:r>
              <a:rPr lang="de-CH" dirty="0" smtClean="0"/>
              <a:t>1/6)</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40</a:t>
            </a:fld>
            <a:endParaRPr lang="en-GB" dirty="0"/>
          </a:p>
        </p:txBody>
      </p:sp>
      <p:graphicFrame>
        <p:nvGraphicFramePr>
          <p:cNvPr id="7" name="Group 156"/>
          <p:cNvGraphicFramePr>
            <a:graphicFrameLocks/>
          </p:cNvGraphicFramePr>
          <p:nvPr>
            <p:extLst>
              <p:ext uri="{D42A27DB-BD31-4B8C-83A1-F6EECF244321}">
                <p14:modId xmlns:p14="http://schemas.microsoft.com/office/powerpoint/2010/main" val="3477878595"/>
              </p:ext>
            </p:extLst>
          </p:nvPr>
        </p:nvGraphicFramePr>
        <p:xfrm>
          <a:off x="287339" y="2743014"/>
          <a:ext cx="8569324" cy="2141514"/>
        </p:xfrm>
        <a:graphic>
          <a:graphicData uri="http://schemas.openxmlformats.org/drawingml/2006/table">
            <a:tbl>
              <a:tblPr/>
              <a:tblGrid>
                <a:gridCol w="2142331">
                  <a:extLst>
                    <a:ext uri="{9D8B030D-6E8A-4147-A177-3AD203B41FA5}">
                      <a16:colId xmlns:a16="http://schemas.microsoft.com/office/drawing/2014/main" val="20000"/>
                    </a:ext>
                  </a:extLst>
                </a:gridCol>
                <a:gridCol w="2142331">
                  <a:extLst>
                    <a:ext uri="{9D8B030D-6E8A-4147-A177-3AD203B41FA5}">
                      <a16:colId xmlns:a16="http://schemas.microsoft.com/office/drawing/2014/main" val="391588991"/>
                    </a:ext>
                  </a:extLst>
                </a:gridCol>
                <a:gridCol w="2142331">
                  <a:extLst>
                    <a:ext uri="{9D8B030D-6E8A-4147-A177-3AD203B41FA5}">
                      <a16:colId xmlns:a16="http://schemas.microsoft.com/office/drawing/2014/main" val="1500419025"/>
                    </a:ext>
                  </a:extLst>
                </a:gridCol>
                <a:gridCol w="2142331">
                  <a:extLst>
                    <a:ext uri="{9D8B030D-6E8A-4147-A177-3AD203B41FA5}">
                      <a16:colId xmlns:a16="http://schemas.microsoft.com/office/drawing/2014/main" val="719377044"/>
                    </a:ext>
                  </a:extLst>
                </a:gridCol>
              </a:tblGrid>
              <a:tr h="17051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Flüssige Mittel</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2’000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20’000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Kreditoren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94329444"/>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Debitoren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3’000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15’000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Darlehen Aktionär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043685399"/>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Warenvorräte</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11’000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Darlehen Bank</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650625721"/>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Mobiliar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8’000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FF0000"/>
                          </a:solidFill>
                          <a:effectLst/>
                          <a:latin typeface="Arial"/>
                          <a:cs typeface="Arial"/>
                        </a:rPr>
                        <a:t>10’000</a:t>
                      </a:r>
                      <a:endParaRPr kumimoji="0" lang="de-CH" sz="1400" b="0" i="0" u="none" strike="noStrike" cap="none" normalizeH="0" baseline="0" noProof="0" dirty="0">
                        <a:ln>
                          <a:noFill/>
                        </a:ln>
                        <a:solidFill>
                          <a:srgbClr val="FF000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FF0000"/>
                          </a:solidFill>
                          <a:effectLst/>
                          <a:latin typeface="Arial"/>
                          <a:cs typeface="Arial"/>
                        </a:rPr>
                        <a:t>Aktienkapital</a:t>
                      </a:r>
                      <a:endParaRPr kumimoji="0" lang="de-CH" sz="1400" b="0" i="0" u="none" strike="noStrike" cap="none" normalizeH="0" baseline="0" noProof="0" dirty="0">
                        <a:ln>
                          <a:noFill/>
                        </a:ln>
                        <a:solidFill>
                          <a:srgbClr val="FF000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4039484589"/>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Liegenschaften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25’000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-8’000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Verlustvortrag</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655169252"/>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Total</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48’000</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48’000</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Total</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744623710"/>
                  </a:ext>
                </a:extLst>
              </a:tr>
            </a:tbl>
          </a:graphicData>
        </a:graphic>
      </p:graphicFrame>
    </p:spTree>
    <p:extLst>
      <p:ext uri="{BB962C8B-B14F-4D97-AF65-F5344CB8AC3E}">
        <p14:creationId xmlns:p14="http://schemas.microsoft.com/office/powerpoint/2010/main" val="2686157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a:t>Die Bilanz (Zahlen in CHF und in Tausend) präsentiert sich nach dieser Kapitalmassnahme wie folgt:</a:t>
            </a:r>
          </a:p>
          <a:p>
            <a:endParaRPr lang="de-CH" dirty="0" smtClean="0"/>
          </a:p>
          <a:p>
            <a:endParaRPr lang="de-CH" dirty="0"/>
          </a:p>
          <a:p>
            <a:endParaRPr lang="de-CH" dirty="0"/>
          </a:p>
          <a:p>
            <a:endParaRPr lang="de-CH" dirty="0"/>
          </a:p>
          <a:p>
            <a:endParaRPr lang="de-CH" dirty="0"/>
          </a:p>
          <a:p>
            <a:endParaRPr lang="de-CH" dirty="0"/>
          </a:p>
          <a:p>
            <a:endParaRPr lang="de-CH" dirty="0" smtClean="0"/>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2. Fallbeispiel offene Sanierung </a:t>
            </a:r>
            <a:r>
              <a:rPr lang="de-CH" dirty="0" smtClean="0"/>
              <a:t>(2/6)</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41</a:t>
            </a:fld>
            <a:endParaRPr lang="en-GB" dirty="0"/>
          </a:p>
        </p:txBody>
      </p:sp>
      <p:graphicFrame>
        <p:nvGraphicFramePr>
          <p:cNvPr id="7" name="Group 156"/>
          <p:cNvGraphicFramePr>
            <a:graphicFrameLocks/>
          </p:cNvGraphicFramePr>
          <p:nvPr>
            <p:extLst>
              <p:ext uri="{D42A27DB-BD31-4B8C-83A1-F6EECF244321}">
                <p14:modId xmlns:p14="http://schemas.microsoft.com/office/powerpoint/2010/main" val="315026749"/>
              </p:ext>
            </p:extLst>
          </p:nvPr>
        </p:nvGraphicFramePr>
        <p:xfrm>
          <a:off x="287339" y="2743014"/>
          <a:ext cx="8569324" cy="2141514"/>
        </p:xfrm>
        <a:graphic>
          <a:graphicData uri="http://schemas.openxmlformats.org/drawingml/2006/table">
            <a:tbl>
              <a:tblPr/>
              <a:tblGrid>
                <a:gridCol w="2142331">
                  <a:extLst>
                    <a:ext uri="{9D8B030D-6E8A-4147-A177-3AD203B41FA5}">
                      <a16:colId xmlns:a16="http://schemas.microsoft.com/office/drawing/2014/main" val="20000"/>
                    </a:ext>
                  </a:extLst>
                </a:gridCol>
                <a:gridCol w="2142331">
                  <a:extLst>
                    <a:ext uri="{9D8B030D-6E8A-4147-A177-3AD203B41FA5}">
                      <a16:colId xmlns:a16="http://schemas.microsoft.com/office/drawing/2014/main" val="391588991"/>
                    </a:ext>
                  </a:extLst>
                </a:gridCol>
                <a:gridCol w="2142331">
                  <a:extLst>
                    <a:ext uri="{9D8B030D-6E8A-4147-A177-3AD203B41FA5}">
                      <a16:colId xmlns:a16="http://schemas.microsoft.com/office/drawing/2014/main" val="1500419025"/>
                    </a:ext>
                  </a:extLst>
                </a:gridCol>
                <a:gridCol w="2142331">
                  <a:extLst>
                    <a:ext uri="{9D8B030D-6E8A-4147-A177-3AD203B41FA5}">
                      <a16:colId xmlns:a16="http://schemas.microsoft.com/office/drawing/2014/main" val="719377044"/>
                    </a:ext>
                  </a:extLst>
                </a:gridCol>
              </a:tblGrid>
              <a:tr h="17051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Flüssige Mittel</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20’000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Kreditoren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94329444"/>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Debitoren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3’000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15’000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Darlehen Aktionär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043685399"/>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Warenvorräte</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11’000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Darlehen Bank</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650625721"/>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Mobiliar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8’000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786860"/>
                          </a:solidFill>
                          <a:effectLst/>
                          <a:latin typeface="Arial"/>
                          <a:ea typeface="+mn-ea"/>
                          <a:cs typeface="Arial"/>
                        </a:rPr>
                        <a:t>10’000</a:t>
                      </a:r>
                      <a:endParaRPr kumimoji="0" lang="de-CH" sz="1400" b="0" i="0" u="none" strike="noStrike" kern="1200" cap="none" normalizeH="0" baseline="0" noProof="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786860"/>
                          </a:solidFill>
                          <a:effectLst/>
                          <a:latin typeface="Arial"/>
                          <a:ea typeface="+mn-ea"/>
                          <a:cs typeface="Arial"/>
                        </a:rPr>
                        <a:t>Aktienkapital</a:t>
                      </a:r>
                      <a:endParaRPr kumimoji="0" lang="de-CH" sz="1400" b="0" i="0" u="none" strike="noStrike" kern="1200" cap="none" normalizeH="0" baseline="0" noProof="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4039484589"/>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Liegenschaften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25’000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Verlustvortrag</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655169252"/>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Total</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56’000</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56’000</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Total</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744623710"/>
                  </a:ext>
                </a:extLst>
              </a:tr>
            </a:tbl>
          </a:graphicData>
        </a:graphic>
      </p:graphicFrame>
    </p:spTree>
    <p:extLst>
      <p:ext uri="{BB962C8B-B14F-4D97-AF65-F5344CB8AC3E}">
        <p14:creationId xmlns:p14="http://schemas.microsoft.com/office/powerpoint/2010/main" val="170522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smtClean="0"/>
              <a:t>Die </a:t>
            </a:r>
            <a:r>
              <a:rPr lang="de-CH" dirty="0"/>
              <a:t>Kauf AG stellt für die Emissionsabgabe von CHF 80’000 (1 % von </a:t>
            </a:r>
            <a:br>
              <a:rPr lang="de-CH" dirty="0"/>
            </a:br>
            <a:r>
              <a:rPr lang="de-CH" dirty="0"/>
              <a:t>CHF 8 Mio.) ein Erlassgesuch mit der Be­gründung, es liege eine Sanierung im Sinne von Art. 12 </a:t>
            </a:r>
            <a:r>
              <a:rPr lang="de-CH" dirty="0" err="1"/>
              <a:t>StG</a:t>
            </a:r>
            <a:r>
              <a:rPr lang="de-CH" dirty="0"/>
              <a:t> vor, da der Sanierungsbetrag von CHF 10 Mio. bereits früher verbraucht wurde</a:t>
            </a:r>
            <a:r>
              <a:rPr lang="de-CH" dirty="0" smtClean="0"/>
              <a:t>.</a:t>
            </a:r>
          </a:p>
          <a:p>
            <a:endParaRPr lang="de-CH" dirty="0"/>
          </a:p>
          <a:p>
            <a:pPr marL="285750" indent="-285750">
              <a:buFont typeface="Arial" panose="020B0604020202020204" pitchFamily="34" charset="0"/>
              <a:buChar char="•"/>
            </a:pPr>
            <a:r>
              <a:rPr lang="de-CH" dirty="0"/>
              <a:t>Wird das Gesuch gutgeheissen?</a:t>
            </a:r>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2. Fallbeispiel offene Sanierung </a:t>
            </a:r>
            <a:r>
              <a:rPr lang="de-CH" dirty="0" smtClean="0"/>
              <a:t>(3/6)</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42</a:t>
            </a:fld>
            <a:endParaRPr lang="en-GB" dirty="0"/>
          </a:p>
        </p:txBody>
      </p:sp>
    </p:spTree>
    <p:extLst>
      <p:ext uri="{BB962C8B-B14F-4D97-AF65-F5344CB8AC3E}">
        <p14:creationId xmlns:p14="http://schemas.microsoft.com/office/powerpoint/2010/main" val="3800988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Art</a:t>
            </a:r>
            <a:r>
              <a:rPr lang="de-CH" dirty="0"/>
              <a:t>. 12 </a:t>
            </a:r>
            <a:r>
              <a:rPr lang="de-CH" dirty="0" err="1"/>
              <a:t>StG</a:t>
            </a:r>
            <a:r>
              <a:rPr lang="de-CH" dirty="0"/>
              <a:t>: eine Stundung oder ein Erlass ist bei der offenen oder stillen Sanierung möglich, sofern die Erhebung der EA eine offenbare Härte bedeuten würde.</a:t>
            </a:r>
          </a:p>
          <a:p>
            <a:pPr marL="285750" indent="-285750">
              <a:buFont typeface="Wingdings" panose="05000000000000000000" pitchFamily="2" charset="2"/>
              <a:buChar char="Ø"/>
            </a:pPr>
            <a:r>
              <a:rPr lang="de-CH" dirty="0" smtClean="0"/>
              <a:t>Erlass </a:t>
            </a:r>
            <a:r>
              <a:rPr lang="de-CH" dirty="0"/>
              <a:t>wird z.B. verweigert, wenn: </a:t>
            </a:r>
            <a:endParaRPr lang="de-CH" dirty="0" smtClean="0"/>
          </a:p>
          <a:p>
            <a:pPr marL="538163" lvl="1">
              <a:buFont typeface="+mj-lt"/>
              <a:buAutoNum type="arabicPeriod"/>
            </a:pPr>
            <a:r>
              <a:rPr lang="de-CH" dirty="0" smtClean="0"/>
              <a:t>die </a:t>
            </a:r>
            <a:r>
              <a:rPr lang="de-CH" dirty="0"/>
              <a:t>Sanierungsbedürftigkeit der Gesellschaft auf das Fehlen hinreichender eigener Mittel zurückzuführen war; oder </a:t>
            </a:r>
          </a:p>
          <a:p>
            <a:pPr marL="538163" lvl="1">
              <a:buFont typeface="+mj-lt"/>
              <a:buAutoNum type="arabicPeriod"/>
            </a:pPr>
            <a:r>
              <a:rPr lang="de-CH" dirty="0"/>
              <a:t>die Gesellschaft über offene oder stille Reserven verfügt, die die vorhandenen Verluste decken oder wenn </a:t>
            </a:r>
          </a:p>
          <a:p>
            <a:pPr marL="538163" lvl="1">
              <a:buFont typeface="+mj-lt"/>
              <a:buAutoNum type="arabicPeriod"/>
            </a:pPr>
            <a:r>
              <a:rPr lang="de-CH" dirty="0"/>
              <a:t>die Sanierungsbedürftigkeit der Gesellschaft auf die Vornahme verdeckter Gewinnausschüttungen zurückzuführen ist. </a:t>
            </a:r>
            <a:endParaRPr lang="de-CH" dirty="0" smtClean="0"/>
          </a:p>
          <a:p>
            <a:pPr lvl="1" indent="0">
              <a:buNone/>
            </a:pPr>
            <a:endParaRPr lang="de-CH" dirty="0"/>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2. Fallbeispiel offene Sanierung </a:t>
            </a:r>
            <a:r>
              <a:rPr lang="de-CH" dirty="0" smtClean="0"/>
              <a:t>(4/6)</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43</a:t>
            </a:fld>
            <a:endParaRPr lang="en-GB" dirty="0"/>
          </a:p>
        </p:txBody>
      </p:sp>
    </p:spTree>
    <p:extLst>
      <p:ext uri="{BB962C8B-B14F-4D97-AF65-F5344CB8AC3E}">
        <p14:creationId xmlns:p14="http://schemas.microsoft.com/office/powerpoint/2010/main" val="3691545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endParaRPr lang="de-CH" b="1" dirty="0">
              <a:solidFill>
                <a:srgbClr val="0C1C43"/>
              </a:solidFill>
            </a:endParaRPr>
          </a:p>
          <a:p>
            <a:pPr marL="285750" indent="-285750">
              <a:buFont typeface="Wingdings" panose="05000000000000000000" pitchFamily="2" charset="2"/>
              <a:buChar char="Ø"/>
            </a:pPr>
            <a:r>
              <a:rPr lang="de-CH" b="1" dirty="0" smtClean="0"/>
              <a:t>In </a:t>
            </a:r>
            <a:r>
              <a:rPr lang="de-CH" b="1" dirty="0" err="1"/>
              <a:t>casu</a:t>
            </a:r>
            <a:r>
              <a:rPr lang="de-CH" b="1" dirty="0"/>
              <a:t>: Annahme </a:t>
            </a:r>
            <a:r>
              <a:rPr lang="de-CH" dirty="0"/>
              <a:t>Punkt 2 und 3 sind ausgeschlossen. </a:t>
            </a:r>
          </a:p>
          <a:p>
            <a:pPr marL="285750" indent="-285750">
              <a:buFont typeface="Wingdings" panose="05000000000000000000" pitchFamily="2" charset="2"/>
              <a:buChar char="Ø"/>
            </a:pPr>
            <a:r>
              <a:rPr lang="de-CH" dirty="0" smtClean="0"/>
              <a:t>Es </a:t>
            </a:r>
            <a:r>
              <a:rPr lang="de-CH" dirty="0"/>
              <a:t>bleibt zu prüfen, ob die Kauf AG ursprünglich über genügend Eigenkapital verfügte Bei der Prüfung der Unterkapitalisierung stützt sich die ESTV auf das KS Nr. 6 «Verdecktes Eigenkapital (Art. 65 und 75 DBG) bei Kapitalgesellschaften und Genossenschaften» vom 6. Juni 1997 (vgl. nächste Seite):</a:t>
            </a:r>
          </a:p>
          <a:p>
            <a:endParaRPr lang="de-CH" dirty="0"/>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2. Fallbeispiel offene Sanierung </a:t>
            </a:r>
            <a:r>
              <a:rPr lang="de-CH" dirty="0" smtClean="0"/>
              <a:t>(5/6)</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44</a:t>
            </a:fld>
            <a:endParaRPr lang="en-GB" dirty="0"/>
          </a:p>
        </p:txBody>
      </p:sp>
    </p:spTree>
    <p:extLst>
      <p:ext uri="{BB962C8B-B14F-4D97-AF65-F5344CB8AC3E}">
        <p14:creationId xmlns:p14="http://schemas.microsoft.com/office/powerpoint/2010/main" val="2610242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endParaRPr lang="de-CH" dirty="0" smtClean="0"/>
          </a:p>
          <a:p>
            <a:endParaRPr lang="de-CH" dirty="0"/>
          </a:p>
          <a:p>
            <a:endParaRPr lang="de-CH" dirty="0" smtClean="0"/>
          </a:p>
          <a:p>
            <a:endParaRPr lang="de-CH" dirty="0"/>
          </a:p>
          <a:p>
            <a:endParaRPr lang="de-CH" dirty="0" smtClean="0"/>
          </a:p>
          <a:p>
            <a:endParaRPr lang="de-CH" dirty="0"/>
          </a:p>
          <a:p>
            <a:endParaRPr lang="de-CH" dirty="0" smtClean="0"/>
          </a:p>
          <a:p>
            <a:endParaRPr lang="de-CH" dirty="0" smtClean="0"/>
          </a:p>
          <a:p>
            <a:pPr marL="269875" indent="-269875">
              <a:buFont typeface="Wingdings" panose="05000000000000000000" pitchFamily="2" charset="2"/>
              <a:buChar char="Ø"/>
            </a:pPr>
            <a:r>
              <a:rPr lang="de-DE" dirty="0"/>
              <a:t>Normalerweise sind die letzten drei Jahre vor Sanierung </a:t>
            </a:r>
            <a:r>
              <a:rPr lang="de-DE" dirty="0" smtClean="0"/>
              <a:t>massgebend.</a:t>
            </a:r>
            <a:endParaRPr lang="de-DE" dirty="0"/>
          </a:p>
          <a:p>
            <a:pPr marL="269875" indent="-269875">
              <a:buFont typeface="Wingdings" panose="05000000000000000000" pitchFamily="2" charset="2"/>
              <a:buChar char="Ø"/>
            </a:pPr>
            <a:r>
              <a:rPr lang="de-DE" dirty="0"/>
              <a:t>Vorliegend verfügt(e) die Kauf AG basierend auf den vorliegenden Zahlen nicht über genügend Eigenkapital, weshalb ein Erlass ausgeschlossen ist, obwohl Verluste verrechnet und das Eigenkapital wieder hergestellt wird</a:t>
            </a:r>
            <a:r>
              <a:rPr lang="de-DE" dirty="0" smtClean="0"/>
              <a:t>.</a:t>
            </a:r>
            <a:endParaRPr lang="de-CH" dirty="0"/>
          </a:p>
          <a:p>
            <a:endParaRPr lang="de-CH" dirty="0"/>
          </a:p>
          <a:p>
            <a:endParaRPr lang="de-CH" dirty="0"/>
          </a:p>
          <a:p>
            <a:endParaRPr lang="de-CH" dirty="0" smtClean="0"/>
          </a:p>
          <a:p>
            <a:endParaRPr lang="de-CH" dirty="0" smtClean="0"/>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2. Fallbeispiel offene Sanierung </a:t>
            </a:r>
            <a:r>
              <a:rPr lang="de-CH" dirty="0" smtClean="0"/>
              <a:t>(6/6)</a:t>
            </a:r>
            <a:r>
              <a:rPr lang="de-CH" b="0" dirty="0"/>
              <a:t/>
            </a:r>
            <a:br>
              <a:rPr lang="de-CH" b="0" dirty="0"/>
            </a:br>
            <a:r>
              <a:rPr lang="de-CH" b="0" dirty="0" smtClean="0"/>
              <a:t/>
            </a:r>
            <a:br>
              <a:rPr lang="de-CH" b="0" dirty="0" smtClean="0"/>
            </a:br>
            <a:r>
              <a:rPr lang="de-DE" dirty="0"/>
              <a:t/>
            </a:r>
            <a:br>
              <a:rPr lang="de-DE" dirty="0"/>
            </a:br>
            <a:r>
              <a:rPr lang="de-CH" b="0" dirty="0"/>
              <a:t/>
            </a:r>
            <a:br>
              <a:rPr lang="de-CH" b="0" dirty="0"/>
            </a:br>
            <a:r>
              <a:rPr lang="de-CH" b="0" dirty="0" smtClean="0"/>
              <a:t/>
            </a:r>
            <a:br>
              <a:rPr lang="de-CH" b="0" dirty="0" smtClean="0"/>
            </a:br>
            <a:r>
              <a:rPr lang="de-CH" b="0" dirty="0"/>
              <a:t/>
            </a:r>
            <a:br>
              <a:rPr lang="de-CH" b="0" dirty="0"/>
            </a:br>
            <a:r>
              <a:rPr lang="de-CH" b="0" dirty="0" smtClean="0"/>
              <a:t/>
            </a:r>
            <a:br>
              <a:rPr lang="de-CH" b="0" dirty="0" smtClean="0"/>
            </a:br>
            <a:r>
              <a:rPr lang="de-CH" b="0" dirty="0"/>
              <a:t/>
            </a:r>
            <a:br>
              <a:rPr lang="de-CH" b="0" dirty="0"/>
            </a:br>
            <a:r>
              <a:rPr lang="de-CH" sz="1800" b="0" dirty="0">
                <a:solidFill>
                  <a:srgbClr val="786860"/>
                </a:solidFill>
                <a:ea typeface="+mn-ea"/>
              </a:rPr>
              <a:t/>
            </a:r>
            <a:br>
              <a:rPr lang="de-CH" sz="1800" b="0" dirty="0">
                <a:solidFill>
                  <a:srgbClr val="786860"/>
                </a:solidFill>
                <a:ea typeface="+mn-ea"/>
              </a:rPr>
            </a:br>
            <a:endParaRPr lang="de-CH" sz="1800" b="0" dirty="0">
              <a:solidFill>
                <a:srgbClr val="786860"/>
              </a:solidFill>
              <a:ea typeface="+mn-ea"/>
            </a:endParaRPr>
          </a:p>
        </p:txBody>
      </p:sp>
      <p:sp>
        <p:nvSpPr>
          <p:cNvPr id="4" name="Foliennummernplatzhalter 3"/>
          <p:cNvSpPr>
            <a:spLocks noGrp="1"/>
          </p:cNvSpPr>
          <p:nvPr>
            <p:ph type="sldNum" sz="quarter" idx="4"/>
          </p:nvPr>
        </p:nvSpPr>
        <p:spPr/>
        <p:txBody>
          <a:bodyPr/>
          <a:lstStyle/>
          <a:p>
            <a:fld id="{D00B8699-042E-8641-BDF0-F72DF0AA4012}" type="slidenum">
              <a:rPr lang="en-GB" smtClean="0"/>
              <a:pPr/>
              <a:t>45</a:t>
            </a:fld>
            <a:endParaRPr lang="en-GB" dirty="0"/>
          </a:p>
        </p:txBody>
      </p:sp>
      <p:graphicFrame>
        <p:nvGraphicFramePr>
          <p:cNvPr id="7" name="Group 156"/>
          <p:cNvGraphicFramePr>
            <a:graphicFrameLocks/>
          </p:cNvGraphicFramePr>
          <p:nvPr>
            <p:extLst>
              <p:ext uri="{D42A27DB-BD31-4B8C-83A1-F6EECF244321}">
                <p14:modId xmlns:p14="http://schemas.microsoft.com/office/powerpoint/2010/main" val="945895605"/>
              </p:ext>
            </p:extLst>
          </p:nvPr>
        </p:nvGraphicFramePr>
        <p:xfrm>
          <a:off x="287339" y="2160769"/>
          <a:ext cx="8569324" cy="2141514"/>
        </p:xfrm>
        <a:graphic>
          <a:graphicData uri="http://schemas.openxmlformats.org/drawingml/2006/table">
            <a:tbl>
              <a:tblPr/>
              <a:tblGrid>
                <a:gridCol w="2142331">
                  <a:extLst>
                    <a:ext uri="{9D8B030D-6E8A-4147-A177-3AD203B41FA5}">
                      <a16:colId xmlns:a16="http://schemas.microsoft.com/office/drawing/2014/main" val="20000"/>
                    </a:ext>
                  </a:extLst>
                </a:gridCol>
                <a:gridCol w="2142331">
                  <a:extLst>
                    <a:ext uri="{9D8B030D-6E8A-4147-A177-3AD203B41FA5}">
                      <a16:colId xmlns:a16="http://schemas.microsoft.com/office/drawing/2014/main" val="391588991"/>
                    </a:ext>
                  </a:extLst>
                </a:gridCol>
                <a:gridCol w="2142331">
                  <a:extLst>
                    <a:ext uri="{9D8B030D-6E8A-4147-A177-3AD203B41FA5}">
                      <a16:colId xmlns:a16="http://schemas.microsoft.com/office/drawing/2014/main" val="1500419025"/>
                    </a:ext>
                  </a:extLst>
                </a:gridCol>
                <a:gridCol w="2142331">
                  <a:extLst>
                    <a:ext uri="{9D8B030D-6E8A-4147-A177-3AD203B41FA5}">
                      <a16:colId xmlns:a16="http://schemas.microsoft.com/office/drawing/2014/main" val="719377044"/>
                    </a:ext>
                  </a:extLst>
                </a:gridCol>
              </a:tblGrid>
              <a:tr h="17051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Aktiven</a:t>
                      </a: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EK-Unterlegung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Bilanzwert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Notwendiges</a:t>
                      </a:r>
                      <a:r>
                        <a:rPr lang="de-CH" sz="1400" baseline="0" dirty="0" smtClean="0">
                          <a:solidFill>
                            <a:schemeClr val="accent3"/>
                          </a:solidFill>
                        </a:rPr>
                        <a:t> EK</a:t>
                      </a: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Flüssige Mittel</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0 %</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2’000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smtClean="0">
                          <a:ln>
                            <a:noFill/>
                          </a:ln>
                          <a:solidFill>
                            <a:srgbClr val="786860"/>
                          </a:solidFill>
                          <a:effectLst/>
                          <a:latin typeface="Arial"/>
                          <a:cs typeface="Arial"/>
                        </a:rPr>
                        <a:t>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94329444"/>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Debitoren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15 %</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3’000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450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043685399"/>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Warenvorräte</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1’500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650625721"/>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Mobiliar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50 % </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786860"/>
                          </a:solidFill>
                          <a:effectLst/>
                          <a:latin typeface="Arial"/>
                          <a:ea typeface="+mn-ea"/>
                          <a:cs typeface="Arial"/>
                        </a:rPr>
                        <a:t>8’000</a:t>
                      </a:r>
                      <a:endParaRPr kumimoji="0" lang="de-CH" sz="1400" b="0" i="0" u="none" strike="noStrike" kern="1200" cap="none" normalizeH="0" baseline="0" noProof="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smtClean="0">
                          <a:ln>
                            <a:noFill/>
                          </a:ln>
                          <a:solidFill>
                            <a:srgbClr val="786860"/>
                          </a:solidFill>
                          <a:effectLst/>
                          <a:latin typeface="Arial"/>
                          <a:ea typeface="+mn-ea"/>
                          <a:cs typeface="Arial"/>
                        </a:rPr>
                        <a:t>4’000</a:t>
                      </a:r>
                      <a:endParaRPr kumimoji="0" lang="de-CH" sz="1400" b="0" i="0" u="none" strike="noStrike" kern="1200" cap="none" normalizeH="0" baseline="0" noProof="0" dirty="0">
                        <a:ln>
                          <a:noFill/>
                        </a:ln>
                        <a:solidFill>
                          <a:srgbClr val="78686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4039484589"/>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Liegenschaften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30 %</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25’000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7’500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655169252"/>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Total</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0C1C43"/>
                          </a:solidFill>
                          <a:effectLst/>
                          <a:latin typeface="Arial"/>
                          <a:ea typeface="+mn-ea"/>
                          <a:cs typeface="Arial"/>
                        </a:rPr>
                        <a:t>48’000</a:t>
                      </a:r>
                      <a:endParaRPr kumimoji="0" lang="de-CH" sz="1400" b="0" i="0" u="none" strike="noStrike" kern="1200" cap="none" normalizeH="0" baseline="0" noProof="0" dirty="0">
                        <a:ln>
                          <a:noFill/>
                        </a:ln>
                        <a:solidFill>
                          <a:srgbClr val="0C1C43"/>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kern="1200" cap="none" normalizeH="0" baseline="0" noProof="0" dirty="0" smtClean="0">
                          <a:ln>
                            <a:noFill/>
                          </a:ln>
                          <a:solidFill>
                            <a:srgbClr val="FF0000"/>
                          </a:solidFill>
                          <a:effectLst/>
                          <a:latin typeface="Arial"/>
                          <a:ea typeface="+mn-ea"/>
                          <a:cs typeface="Arial"/>
                        </a:rPr>
                        <a:t>13’450</a:t>
                      </a:r>
                      <a:endParaRPr kumimoji="0" lang="de-CH" sz="1400" b="0" i="0" u="none" strike="noStrike" kern="1200" cap="none" normalizeH="0" baseline="0" noProof="0" dirty="0">
                        <a:ln>
                          <a:noFill/>
                        </a:ln>
                        <a:solidFill>
                          <a:srgbClr val="FF0000"/>
                        </a:solidFill>
                        <a:effectLst/>
                        <a:latin typeface="Arial"/>
                        <a:ea typeface="+mn-ea"/>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744623710"/>
                  </a:ext>
                </a:extLst>
              </a:tr>
            </a:tbl>
          </a:graphicData>
        </a:graphic>
      </p:graphicFrame>
    </p:spTree>
    <p:extLst>
      <p:ext uri="{BB962C8B-B14F-4D97-AF65-F5344CB8AC3E}">
        <p14:creationId xmlns:p14="http://schemas.microsoft.com/office/powerpoint/2010/main" val="941374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endParaRPr lang="de-CH" dirty="0" smtClean="0"/>
          </a:p>
          <a:p>
            <a:r>
              <a:rPr lang="de-CH" dirty="0" smtClean="0"/>
              <a:t>Die </a:t>
            </a:r>
            <a:r>
              <a:rPr lang="de-CH" dirty="0"/>
              <a:t>Mutter AG erbringt Management-Leistungen an die Tochter AG im Umfang von CHF 1 Mio. Am Ende des Geschäftsjahres stellt sich die Eigenkapitalsituation der Tochtergesellschaft wie folgt dar:</a:t>
            </a:r>
          </a:p>
          <a:p>
            <a:endParaRPr lang="de-CH" dirty="0" smtClean="0"/>
          </a:p>
          <a:p>
            <a:endParaRPr lang="de-CH" dirty="0"/>
          </a:p>
          <a:p>
            <a:endParaRPr lang="de-CH" dirty="0" smtClean="0"/>
          </a:p>
          <a:p>
            <a:endParaRPr lang="de-CH" dirty="0" smtClean="0"/>
          </a:p>
          <a:p>
            <a:r>
              <a:rPr lang="de-CH" dirty="0" smtClean="0"/>
              <a:t>Aus </a:t>
            </a:r>
            <a:r>
              <a:rPr lang="de-CH" dirty="0"/>
              <a:t>diesem Grund verzichtet die Mutter AG per Bilanzstichtag auf ihre Forderung von </a:t>
            </a:r>
            <a:r>
              <a:rPr lang="de-CH" dirty="0" smtClean="0"/>
              <a:t>CHF </a:t>
            </a:r>
            <a:r>
              <a:rPr lang="de-CH" dirty="0"/>
              <a:t>1 Mio</a:t>
            </a:r>
            <a:r>
              <a:rPr lang="de-CH" dirty="0" smtClean="0"/>
              <a:t>.</a:t>
            </a:r>
          </a:p>
          <a:p>
            <a:endParaRPr lang="de-CH" dirty="0"/>
          </a:p>
          <a:p>
            <a:pPr marL="285750" indent="-285750">
              <a:buFont typeface="Arial" panose="020B0604020202020204" pitchFamily="34" charset="0"/>
              <a:buChar char="•"/>
            </a:pPr>
            <a:r>
              <a:rPr lang="de-CH" dirty="0"/>
              <a:t>Was sind die steuerlichen Folgen für die Gesellschaft?</a:t>
            </a:r>
          </a:p>
          <a:p>
            <a:endParaRPr lang="de-CH" dirty="0"/>
          </a:p>
          <a:p>
            <a:endParaRPr lang="de-CH" dirty="0" smtClean="0"/>
          </a:p>
          <a:p>
            <a:endParaRPr lang="de-CH" dirty="0" smtClean="0"/>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3. Fallbeispiel stille Sanierung (</a:t>
            </a:r>
            <a:r>
              <a:rPr lang="de-CH" dirty="0" smtClean="0"/>
              <a:t>1/3)</a:t>
            </a:r>
            <a:r>
              <a:rPr lang="de-CH" sz="1800" b="0" dirty="0">
                <a:solidFill>
                  <a:srgbClr val="786860"/>
                </a:solidFill>
                <a:ea typeface="+mn-ea"/>
              </a:rPr>
              <a:t/>
            </a:r>
            <a:br>
              <a:rPr lang="de-CH" sz="1800" b="0" dirty="0">
                <a:solidFill>
                  <a:srgbClr val="786860"/>
                </a:solidFill>
                <a:ea typeface="+mn-ea"/>
              </a:rPr>
            </a:br>
            <a:r>
              <a:rPr lang="de-CH" sz="1800" b="0" dirty="0">
                <a:solidFill>
                  <a:srgbClr val="786860"/>
                </a:solidFill>
                <a:ea typeface="+mn-ea"/>
              </a:rPr>
              <a:t/>
            </a:r>
            <a:br>
              <a:rPr lang="de-CH" sz="1800" b="0" dirty="0">
                <a:solidFill>
                  <a:srgbClr val="786860"/>
                </a:solidFill>
                <a:ea typeface="+mn-ea"/>
              </a:rPr>
            </a:br>
            <a:r>
              <a:rPr lang="de-CH" sz="1800" b="0" dirty="0">
                <a:solidFill>
                  <a:srgbClr val="786860"/>
                </a:solidFill>
                <a:ea typeface="+mn-ea"/>
              </a:rPr>
              <a:t/>
            </a:r>
            <a:br>
              <a:rPr lang="de-CH" sz="1800" b="0" dirty="0">
                <a:solidFill>
                  <a:srgbClr val="786860"/>
                </a:solidFill>
                <a:ea typeface="+mn-ea"/>
              </a:rPr>
            </a:br>
            <a:r>
              <a:rPr lang="de-CH" sz="1800" b="0" dirty="0">
                <a:solidFill>
                  <a:srgbClr val="786860"/>
                </a:solidFill>
                <a:ea typeface="+mn-ea"/>
              </a:rPr>
              <a:t/>
            </a:r>
            <a:br>
              <a:rPr lang="de-CH" sz="1800" b="0" dirty="0">
                <a:solidFill>
                  <a:srgbClr val="786860"/>
                </a:solidFill>
                <a:ea typeface="+mn-ea"/>
              </a:rPr>
            </a:br>
            <a:endParaRPr lang="de-CH" sz="1800" b="0" dirty="0">
              <a:solidFill>
                <a:srgbClr val="786860"/>
              </a:solidFill>
              <a:ea typeface="+mn-ea"/>
            </a:endParaRPr>
          </a:p>
        </p:txBody>
      </p:sp>
      <p:sp>
        <p:nvSpPr>
          <p:cNvPr id="4" name="Foliennummernplatzhalter 3"/>
          <p:cNvSpPr>
            <a:spLocks noGrp="1"/>
          </p:cNvSpPr>
          <p:nvPr>
            <p:ph type="sldNum" sz="quarter" idx="4"/>
          </p:nvPr>
        </p:nvSpPr>
        <p:spPr/>
        <p:txBody>
          <a:bodyPr/>
          <a:lstStyle/>
          <a:p>
            <a:fld id="{D00B8699-042E-8641-BDF0-F72DF0AA4012}" type="slidenum">
              <a:rPr lang="en-GB" smtClean="0"/>
              <a:pPr/>
              <a:t>46</a:t>
            </a:fld>
            <a:endParaRPr lang="en-GB" dirty="0"/>
          </a:p>
        </p:txBody>
      </p:sp>
      <p:graphicFrame>
        <p:nvGraphicFramePr>
          <p:cNvPr id="7" name="Group 156"/>
          <p:cNvGraphicFramePr>
            <a:graphicFrameLocks/>
          </p:cNvGraphicFramePr>
          <p:nvPr>
            <p:extLst>
              <p:ext uri="{D42A27DB-BD31-4B8C-83A1-F6EECF244321}">
                <p14:modId xmlns:p14="http://schemas.microsoft.com/office/powerpoint/2010/main" val="3246285332"/>
              </p:ext>
            </p:extLst>
          </p:nvPr>
        </p:nvGraphicFramePr>
        <p:xfrm>
          <a:off x="2429670" y="3036359"/>
          <a:ext cx="4284662" cy="1223157"/>
        </p:xfrm>
        <a:graphic>
          <a:graphicData uri="http://schemas.openxmlformats.org/drawingml/2006/table">
            <a:tbl>
              <a:tblPr/>
              <a:tblGrid>
                <a:gridCol w="2142331">
                  <a:extLst>
                    <a:ext uri="{9D8B030D-6E8A-4147-A177-3AD203B41FA5}">
                      <a16:colId xmlns:a16="http://schemas.microsoft.com/office/drawing/2014/main" val="20000"/>
                    </a:ext>
                  </a:extLst>
                </a:gridCol>
                <a:gridCol w="2142331">
                  <a:extLst>
                    <a:ext uri="{9D8B030D-6E8A-4147-A177-3AD203B41FA5}">
                      <a16:colId xmlns:a16="http://schemas.microsoft.com/office/drawing/2014/main" val="391588991"/>
                    </a:ext>
                  </a:extLst>
                </a:gridCol>
              </a:tblGrid>
              <a:tr h="17051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100’000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Aktienkapital</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94329444"/>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Reserven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043685399"/>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-700’000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Verlustvortrag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650625721"/>
                  </a:ext>
                </a:extLst>
              </a:tr>
            </a:tbl>
          </a:graphicData>
        </a:graphic>
      </p:graphicFrame>
    </p:spTree>
    <p:extLst>
      <p:ext uri="{BB962C8B-B14F-4D97-AF65-F5344CB8AC3E}">
        <p14:creationId xmlns:p14="http://schemas.microsoft.com/office/powerpoint/2010/main" val="2862227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endParaRPr lang="de-CH" dirty="0" smtClean="0"/>
          </a:p>
          <a:p>
            <a:r>
              <a:rPr lang="de-CH" dirty="0" smtClean="0"/>
              <a:t>Nach dem Verzicht sieht das Eigenkapital der Tochter AG wie folgt aus:</a:t>
            </a:r>
            <a:endParaRPr lang="de-CH" dirty="0"/>
          </a:p>
          <a:p>
            <a:endParaRPr lang="de-CH" dirty="0" smtClean="0"/>
          </a:p>
          <a:p>
            <a:endParaRPr lang="de-CH" dirty="0" smtClean="0"/>
          </a:p>
          <a:p>
            <a:endParaRPr lang="de-CH"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3. Fallbeispiel stille Sanierung </a:t>
            </a:r>
            <a:r>
              <a:rPr lang="de-CH" dirty="0" smtClean="0"/>
              <a:t>(2/3)</a:t>
            </a:r>
            <a:r>
              <a:rPr lang="de-CH" sz="1800" b="0" dirty="0">
                <a:solidFill>
                  <a:srgbClr val="786860"/>
                </a:solidFill>
                <a:ea typeface="+mn-ea"/>
              </a:rPr>
              <a:t/>
            </a:r>
            <a:br>
              <a:rPr lang="de-CH" sz="1800" b="0" dirty="0">
                <a:solidFill>
                  <a:srgbClr val="786860"/>
                </a:solidFill>
                <a:ea typeface="+mn-ea"/>
              </a:rPr>
            </a:br>
            <a:r>
              <a:rPr lang="de-CH" sz="1800" b="0" dirty="0">
                <a:solidFill>
                  <a:srgbClr val="786860"/>
                </a:solidFill>
                <a:ea typeface="+mn-ea"/>
              </a:rPr>
              <a:t/>
            </a:r>
            <a:br>
              <a:rPr lang="de-CH" sz="1800" b="0" dirty="0">
                <a:solidFill>
                  <a:srgbClr val="786860"/>
                </a:solidFill>
                <a:ea typeface="+mn-ea"/>
              </a:rPr>
            </a:br>
            <a:r>
              <a:rPr lang="de-CH" sz="1800" b="0" dirty="0">
                <a:solidFill>
                  <a:srgbClr val="786860"/>
                </a:solidFill>
                <a:ea typeface="+mn-ea"/>
              </a:rPr>
              <a:t/>
            </a:r>
            <a:br>
              <a:rPr lang="de-CH" sz="1800" b="0" dirty="0">
                <a:solidFill>
                  <a:srgbClr val="786860"/>
                </a:solidFill>
                <a:ea typeface="+mn-ea"/>
              </a:rPr>
            </a:br>
            <a:endParaRPr lang="de-CH" sz="1800" b="0" dirty="0">
              <a:solidFill>
                <a:srgbClr val="786860"/>
              </a:solidFill>
              <a:ea typeface="+mn-ea"/>
            </a:endParaRPr>
          </a:p>
        </p:txBody>
      </p:sp>
      <p:sp>
        <p:nvSpPr>
          <p:cNvPr id="4" name="Foliennummernplatzhalter 3"/>
          <p:cNvSpPr>
            <a:spLocks noGrp="1"/>
          </p:cNvSpPr>
          <p:nvPr>
            <p:ph type="sldNum" sz="quarter" idx="4"/>
          </p:nvPr>
        </p:nvSpPr>
        <p:spPr/>
        <p:txBody>
          <a:bodyPr/>
          <a:lstStyle/>
          <a:p>
            <a:fld id="{D00B8699-042E-8641-BDF0-F72DF0AA4012}" type="slidenum">
              <a:rPr lang="en-GB" smtClean="0"/>
              <a:pPr/>
              <a:t>47</a:t>
            </a:fld>
            <a:endParaRPr lang="en-GB" dirty="0"/>
          </a:p>
        </p:txBody>
      </p:sp>
      <p:graphicFrame>
        <p:nvGraphicFramePr>
          <p:cNvPr id="7" name="Group 156"/>
          <p:cNvGraphicFramePr>
            <a:graphicFrameLocks/>
          </p:cNvGraphicFramePr>
          <p:nvPr>
            <p:extLst>
              <p:ext uri="{D42A27DB-BD31-4B8C-83A1-F6EECF244321}">
                <p14:modId xmlns:p14="http://schemas.microsoft.com/office/powerpoint/2010/main" val="1362353644"/>
              </p:ext>
            </p:extLst>
          </p:nvPr>
        </p:nvGraphicFramePr>
        <p:xfrm>
          <a:off x="2429670" y="3036359"/>
          <a:ext cx="4284662" cy="1223157"/>
        </p:xfrm>
        <a:graphic>
          <a:graphicData uri="http://schemas.openxmlformats.org/drawingml/2006/table">
            <a:tbl>
              <a:tblPr/>
              <a:tblGrid>
                <a:gridCol w="2142331">
                  <a:extLst>
                    <a:ext uri="{9D8B030D-6E8A-4147-A177-3AD203B41FA5}">
                      <a16:colId xmlns:a16="http://schemas.microsoft.com/office/drawing/2014/main" val="20000"/>
                    </a:ext>
                  </a:extLst>
                </a:gridCol>
                <a:gridCol w="2142331">
                  <a:extLst>
                    <a:ext uri="{9D8B030D-6E8A-4147-A177-3AD203B41FA5}">
                      <a16:colId xmlns:a16="http://schemas.microsoft.com/office/drawing/2014/main" val="391588991"/>
                    </a:ext>
                  </a:extLst>
                </a:gridCol>
              </a:tblGrid>
              <a:tr h="17051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de-CH" sz="1400" dirty="0" smtClean="0">
                        <a:solidFill>
                          <a:schemeClr val="accent3"/>
                        </a:solidFil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100’000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Aktienkapital</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94329444"/>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300’000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Reserven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2043685399"/>
                  </a:ext>
                </a:extLst>
              </a:tr>
              <a:tr h="306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0</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Verlustvortrag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650625721"/>
                  </a:ext>
                </a:extLst>
              </a:tr>
            </a:tbl>
          </a:graphicData>
        </a:graphic>
      </p:graphicFrame>
    </p:spTree>
    <p:extLst>
      <p:ext uri="{BB962C8B-B14F-4D97-AF65-F5344CB8AC3E}">
        <p14:creationId xmlns:p14="http://schemas.microsoft.com/office/powerpoint/2010/main" val="3856052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a:t>F</a:t>
            </a:r>
            <a:r>
              <a:rPr lang="de-CH" dirty="0" smtClean="0"/>
              <a:t>orderungsverzicht </a:t>
            </a:r>
            <a:r>
              <a:rPr lang="de-CH" dirty="0"/>
              <a:t>von CHF 1 Mio. stellt einen Zuschuss im Sinne von Art. 5. Abs. 2 Bst. a </a:t>
            </a:r>
            <a:r>
              <a:rPr lang="de-CH" dirty="0" err="1" smtClean="0"/>
              <a:t>StG</a:t>
            </a:r>
            <a:r>
              <a:rPr lang="de-CH" dirty="0" smtClean="0"/>
              <a:t> dar </a:t>
            </a:r>
            <a:r>
              <a:rPr lang="de-CH" dirty="0"/>
              <a:t>und ist abgabepflichtig. Die Freigrenze ist nicht anwendbar</a:t>
            </a:r>
            <a:r>
              <a:rPr lang="de-CH" dirty="0" smtClean="0"/>
              <a:t>.</a:t>
            </a:r>
            <a:endParaRPr lang="de-CH" dirty="0"/>
          </a:p>
          <a:p>
            <a:pPr marL="285750" indent="-285750">
              <a:buFont typeface="Wingdings" panose="05000000000000000000" pitchFamily="2" charset="2"/>
              <a:buChar char="Ø"/>
            </a:pPr>
            <a:r>
              <a:rPr lang="de-CH" dirty="0" smtClean="0"/>
              <a:t>Gemäss </a:t>
            </a:r>
            <a:r>
              <a:rPr lang="de-CH" dirty="0"/>
              <a:t>Art. 6 Abs. 1 Bst. k </a:t>
            </a:r>
            <a:r>
              <a:rPr lang="de-CH" dirty="0" err="1" smtClean="0"/>
              <a:t>StG</a:t>
            </a:r>
            <a:r>
              <a:rPr lang="de-CH" dirty="0" smtClean="0"/>
              <a:t> sind </a:t>
            </a:r>
            <a:r>
              <a:rPr lang="de-CH" dirty="0"/>
              <a:t>… bei stillen Sanierungen Zuschüsse von Gesellschaftern von der Abgabe ausgenommen, wenn</a:t>
            </a:r>
            <a:r>
              <a:rPr lang="de-CH" dirty="0" smtClean="0"/>
              <a:t>:</a:t>
            </a:r>
          </a:p>
          <a:p>
            <a:pPr marL="555625" lvl="1" indent="-285750">
              <a:buFont typeface="Symbol" panose="05050102010706020507" pitchFamily="18" charset="2"/>
              <a:buChar char="-"/>
            </a:pPr>
            <a:r>
              <a:rPr lang="de-CH" sz="1400" dirty="0" smtClean="0"/>
              <a:t>bestehende </a:t>
            </a:r>
            <a:r>
              <a:rPr lang="de-CH" sz="1400" dirty="0"/>
              <a:t>Verluste beseitigt werden</a:t>
            </a:r>
          </a:p>
          <a:p>
            <a:pPr marL="555625" lvl="1" indent="-285750">
              <a:buFont typeface="Symbol" panose="05050102010706020507" pitchFamily="18" charset="2"/>
              <a:buChar char="-"/>
            </a:pPr>
            <a:r>
              <a:rPr lang="de-CH" sz="1400" dirty="0"/>
              <a:t>die Leistungen der Gesellschafter gesamthaft CHF 10 Mio. nicht übersteigen</a:t>
            </a:r>
            <a:r>
              <a:rPr lang="de-CH" sz="1400" dirty="0" smtClean="0"/>
              <a:t>.</a:t>
            </a:r>
          </a:p>
          <a:p>
            <a:pPr marL="285750" indent="-285750">
              <a:buFont typeface="Wingdings" panose="05000000000000000000" pitchFamily="2" charset="2"/>
              <a:buChar char="Ø"/>
            </a:pPr>
            <a:r>
              <a:rPr lang="de-CH" dirty="0" smtClean="0"/>
              <a:t>Beide </a:t>
            </a:r>
            <a:r>
              <a:rPr lang="de-CH" dirty="0"/>
              <a:t>Voraussetzungen sind erfüllt, damit ist die Emissionsabgabe nur auf </a:t>
            </a:r>
            <a:r>
              <a:rPr lang="de-CH" dirty="0" smtClean="0"/>
              <a:t/>
            </a:r>
            <a:br>
              <a:rPr lang="de-CH" dirty="0" smtClean="0"/>
            </a:br>
            <a:r>
              <a:rPr lang="de-CH" dirty="0" smtClean="0"/>
              <a:t>CHF </a:t>
            </a:r>
            <a:r>
              <a:rPr lang="de-CH" dirty="0"/>
              <a:t>300’000 geschuldet </a:t>
            </a:r>
            <a:r>
              <a:rPr lang="de-CH" dirty="0" smtClean="0"/>
              <a:t>- in </a:t>
            </a:r>
            <a:r>
              <a:rPr lang="de-CH" dirty="0"/>
              <a:t>dieser Höhe werden keine Verluste ausgebucht, dafür entstehen Kapitaleinlagereserven.</a:t>
            </a:r>
          </a:p>
          <a:p>
            <a:pPr marL="285750" indent="-285750">
              <a:buFont typeface="Wingdings" panose="05000000000000000000" pitchFamily="2" charset="2"/>
              <a:buChar char="Ø"/>
            </a:pPr>
            <a:r>
              <a:rPr lang="de-CH" dirty="0" smtClean="0"/>
              <a:t>Es </a:t>
            </a:r>
            <a:r>
              <a:rPr lang="de-CH" dirty="0"/>
              <a:t>handelt sich wohl um unechten Sanierungsertrag (keine Gewinnsteuer).</a:t>
            </a:r>
          </a:p>
          <a:p>
            <a:pPr marL="285750" indent="-285750">
              <a:buFont typeface="Symbol" panose="05050102010706020507" pitchFamily="18" charset="2"/>
              <a:buChar char="-"/>
            </a:pPr>
            <a:endParaRPr lang="de-CH" sz="1400" dirty="0"/>
          </a:p>
          <a:p>
            <a:pPr marL="555625" lvl="1" indent="-285750">
              <a:buFont typeface="Symbol" panose="05050102010706020507" pitchFamily="18" charset="2"/>
              <a:buChar char="-"/>
            </a:pPr>
            <a:endParaRPr lang="de-CH" sz="1400" dirty="0"/>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Sanierungen</a:t>
            </a:r>
            <a:br>
              <a:rPr lang="de-CH" dirty="0"/>
            </a:br>
            <a:r>
              <a:rPr lang="de-CH" dirty="0"/>
              <a:t>2. Fallbeispiel stille Sanierung (</a:t>
            </a:r>
            <a:r>
              <a:rPr lang="de-CH" dirty="0" smtClean="0"/>
              <a:t>3/3) </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48</a:t>
            </a:fld>
            <a:endParaRPr lang="en-GB" dirty="0"/>
          </a:p>
        </p:txBody>
      </p:sp>
    </p:spTree>
    <p:extLst>
      <p:ext uri="{BB962C8B-B14F-4D97-AF65-F5344CB8AC3E}">
        <p14:creationId xmlns:p14="http://schemas.microsoft.com/office/powerpoint/2010/main" val="35743577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Sanierungen</a:t>
            </a:r>
            <a:br>
              <a:rPr lang="de-CH" dirty="0" smtClean="0"/>
            </a:br>
            <a:r>
              <a:rPr lang="de-CH" dirty="0"/>
              <a:t>C</a:t>
            </a:r>
            <a:r>
              <a:rPr lang="de-CH" dirty="0" smtClean="0"/>
              <a:t>) Sanierungsfusion </a:t>
            </a:r>
            <a:r>
              <a:rPr lang="de-CH" dirty="0"/>
              <a:t>im Speziellen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49</a:t>
            </a:fld>
            <a:endParaRPr lang="en-GB" dirty="0"/>
          </a:p>
        </p:txBody>
      </p:sp>
    </p:spTree>
    <p:extLst>
      <p:ext uri="{BB962C8B-B14F-4D97-AF65-F5344CB8AC3E}">
        <p14:creationId xmlns:p14="http://schemas.microsoft.com/office/powerpoint/2010/main" val="1445164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Eigenkapitalbeschaffung</a:t>
            </a:r>
            <a:br>
              <a:rPr lang="de-CH" dirty="0" smtClean="0"/>
            </a:br>
            <a:r>
              <a:rPr lang="de-CH" dirty="0" smtClean="0"/>
              <a:t>A) Fallbeispiele</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5</a:t>
            </a:fld>
            <a:endParaRPr lang="en-GB" dirty="0"/>
          </a:p>
        </p:txBody>
      </p:sp>
    </p:spTree>
    <p:extLst>
      <p:ext uri="{BB962C8B-B14F-4D97-AF65-F5344CB8AC3E}">
        <p14:creationId xmlns:p14="http://schemas.microsoft.com/office/powerpoint/2010/main" val="1102507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Art. 6 </a:t>
            </a:r>
            <a:r>
              <a:rPr lang="de-CH" dirty="0" err="1" smtClean="0"/>
              <a:t>FusG</a:t>
            </a:r>
            <a:r>
              <a:rPr lang="de-CH" dirty="0" smtClean="0"/>
              <a:t> (</a:t>
            </a:r>
            <a:r>
              <a:rPr lang="de-CH" dirty="0"/>
              <a:t>Gesetzeswortlaut); Zivilrechtliche Voraussetzung einer </a:t>
            </a:r>
            <a:r>
              <a:rPr lang="de-CH" dirty="0" smtClean="0"/>
              <a:t>Sanierungsfusion</a:t>
            </a:r>
          </a:p>
          <a:p>
            <a:r>
              <a:rPr lang="de-CH" baseline="30000" dirty="0" smtClean="0"/>
              <a:t>1 </a:t>
            </a:r>
            <a:r>
              <a:rPr lang="de-CH" dirty="0" smtClean="0"/>
              <a:t>Eine </a:t>
            </a:r>
            <a:r>
              <a:rPr lang="de-CH" dirty="0"/>
              <a:t>Gesellschaft, deren Aktien-, </a:t>
            </a:r>
            <a:r>
              <a:rPr lang="de-CH" dirty="0" smtClean="0"/>
              <a:t>Stamm- oder </a:t>
            </a:r>
            <a:r>
              <a:rPr lang="de-CH" dirty="0"/>
              <a:t>Genossenschaftskapital und deren gesetzliche Reserven </a:t>
            </a:r>
            <a:r>
              <a:rPr lang="de-CH" i="1" dirty="0"/>
              <a:t>zur Hälfte </a:t>
            </a:r>
            <a:r>
              <a:rPr lang="de-CH" b="1" dirty="0"/>
              <a:t>nicht mehr gedeckt </a:t>
            </a:r>
            <a:r>
              <a:rPr lang="de-CH" dirty="0"/>
              <a:t>sind oder </a:t>
            </a:r>
            <a:r>
              <a:rPr lang="de-CH" b="1" dirty="0"/>
              <a:t>überschuldet </a:t>
            </a:r>
            <a:r>
              <a:rPr lang="de-CH" dirty="0"/>
              <a:t>ist, kann mit einer anderen Gesellschaft nur fusionieren, </a:t>
            </a:r>
            <a:r>
              <a:rPr lang="de-CH" b="1" dirty="0"/>
              <a:t>wenn diese über frei verwendbares Eigenkapital im Umfang der Unterdeckung und gegebenenfalls der Überschuldung verfügt. </a:t>
            </a:r>
            <a:r>
              <a:rPr lang="de-CH" dirty="0"/>
              <a:t>…</a:t>
            </a:r>
          </a:p>
          <a:p>
            <a:r>
              <a:rPr lang="de-CH" baseline="30000" dirty="0" smtClean="0"/>
              <a:t>2 </a:t>
            </a:r>
            <a:r>
              <a:rPr lang="de-CH" dirty="0" smtClean="0"/>
              <a:t>Das </a:t>
            </a:r>
            <a:r>
              <a:rPr lang="de-CH" dirty="0"/>
              <a:t>oberste </a:t>
            </a:r>
            <a:r>
              <a:rPr lang="de-CH" dirty="0" smtClean="0"/>
              <a:t>Leitungs- oder </a:t>
            </a:r>
            <a:r>
              <a:rPr lang="de-CH" dirty="0"/>
              <a:t>Verwaltungsorgan muss dem Handelsregisteramt eine </a:t>
            </a:r>
            <a:r>
              <a:rPr lang="de-CH" b="1" dirty="0" smtClean="0"/>
              <a:t>Bestätigung</a:t>
            </a:r>
            <a:r>
              <a:rPr lang="de-CH" dirty="0" smtClean="0"/>
              <a:t> einer </a:t>
            </a:r>
            <a:r>
              <a:rPr lang="de-CH" dirty="0"/>
              <a:t>zugelassenen Revisionsexpertin oder eines zugelassenen Revisionsexperten einreichen, wonach die Voraussetzungen nach Absatz 1 erfüllt sind.</a:t>
            </a:r>
          </a:p>
          <a:p>
            <a:endParaRPr lang="de-CH" dirty="0"/>
          </a:p>
        </p:txBody>
      </p:sp>
      <p:sp>
        <p:nvSpPr>
          <p:cNvPr id="3" name="Titel 2"/>
          <p:cNvSpPr>
            <a:spLocks noGrp="1"/>
          </p:cNvSpPr>
          <p:nvPr>
            <p:ph type="title"/>
          </p:nvPr>
        </p:nvSpPr>
        <p:spPr/>
        <p:txBody>
          <a:bodyPr/>
          <a:lstStyle/>
          <a:p>
            <a:r>
              <a:rPr lang="de-CH" dirty="0"/>
              <a:t>Sanierungen</a:t>
            </a:r>
            <a:br>
              <a:rPr lang="de-CH" dirty="0"/>
            </a:br>
            <a:r>
              <a:rPr lang="de-CH" dirty="0"/>
              <a:t>1. Zivilrechtliche Voraussetzungen</a:t>
            </a:r>
          </a:p>
        </p:txBody>
      </p:sp>
      <p:sp>
        <p:nvSpPr>
          <p:cNvPr id="4" name="Foliennummernplatzhalter 3"/>
          <p:cNvSpPr>
            <a:spLocks noGrp="1"/>
          </p:cNvSpPr>
          <p:nvPr>
            <p:ph type="sldNum" sz="quarter" idx="4"/>
          </p:nvPr>
        </p:nvSpPr>
        <p:spPr/>
        <p:txBody>
          <a:bodyPr/>
          <a:lstStyle/>
          <a:p>
            <a:fld id="{D00B8699-042E-8641-BDF0-F72DF0AA4012}" type="slidenum">
              <a:rPr lang="en-GB" smtClean="0"/>
              <a:pPr/>
              <a:t>50</a:t>
            </a:fld>
            <a:endParaRPr lang="en-GB" dirty="0"/>
          </a:p>
        </p:txBody>
      </p:sp>
    </p:spTree>
    <p:extLst>
      <p:ext uri="{BB962C8B-B14F-4D97-AF65-F5344CB8AC3E}">
        <p14:creationId xmlns:p14="http://schemas.microsoft.com/office/powerpoint/2010/main" val="2458744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chemeClr val="accent2"/>
                </a:solidFill>
              </a:rPr>
              <a:t>Sachverhalt</a:t>
            </a:r>
          </a:p>
          <a:p>
            <a:r>
              <a:rPr lang="de-CH" dirty="0"/>
              <a:t>Zwei zum selben Konzern gehörende Schwestergesellschaften der Superior Holding AG fusionieren miteinander. Die Schwester </a:t>
            </a:r>
            <a:r>
              <a:rPr lang="de-CH" dirty="0" err="1"/>
              <a:t>Excellent</a:t>
            </a:r>
            <a:r>
              <a:rPr lang="de-CH" dirty="0"/>
              <a:t> AG ist überschuldet. Mit der Fusion soll ein Insolvenzverfahren vermieden werden, ohne dass von den Aktionären der Muttergesellschaft neue Mittel in den Konzern eingeschossen werden müssen. </a:t>
            </a:r>
            <a:endParaRPr lang="de-CH" dirty="0" smtClean="0"/>
          </a:p>
          <a:p>
            <a:endParaRPr lang="de-CH" dirty="0"/>
          </a:p>
          <a:p>
            <a:pPr marL="285750" indent="-285750">
              <a:buFont typeface="Arial" panose="020B0604020202020204" pitchFamily="34" charset="0"/>
              <a:buChar char="•"/>
            </a:pPr>
            <a:r>
              <a:rPr lang="de-CH" dirty="0"/>
              <a:t>Was gilt es für die beteiligten Gesellschaften aus steuerlicher Sicht zu beachten?</a:t>
            </a:r>
          </a:p>
          <a:p>
            <a:endParaRPr lang="de-CH" dirty="0"/>
          </a:p>
        </p:txBody>
      </p:sp>
      <p:sp>
        <p:nvSpPr>
          <p:cNvPr id="3" name="Titel 2"/>
          <p:cNvSpPr>
            <a:spLocks noGrp="1"/>
          </p:cNvSpPr>
          <p:nvPr>
            <p:ph type="title"/>
          </p:nvPr>
        </p:nvSpPr>
        <p:spPr/>
        <p:txBody>
          <a:bodyPr/>
          <a:lstStyle/>
          <a:p>
            <a:r>
              <a:rPr lang="de-CH" dirty="0"/>
              <a:t>Sanierungen</a:t>
            </a:r>
            <a:br>
              <a:rPr lang="de-CH" dirty="0"/>
            </a:br>
            <a:r>
              <a:rPr lang="de-CH" dirty="0"/>
              <a:t>2. Fallbeispiel Schwesterfusion (1/3) </a:t>
            </a:r>
          </a:p>
        </p:txBody>
      </p:sp>
      <p:sp>
        <p:nvSpPr>
          <p:cNvPr id="4" name="Foliennummernplatzhalter 3"/>
          <p:cNvSpPr>
            <a:spLocks noGrp="1"/>
          </p:cNvSpPr>
          <p:nvPr>
            <p:ph type="sldNum" sz="quarter" idx="4"/>
          </p:nvPr>
        </p:nvSpPr>
        <p:spPr/>
        <p:txBody>
          <a:bodyPr/>
          <a:lstStyle/>
          <a:p>
            <a:fld id="{D00B8699-042E-8641-BDF0-F72DF0AA4012}" type="slidenum">
              <a:rPr lang="en-GB" smtClean="0"/>
              <a:pPr/>
              <a:t>51</a:t>
            </a:fld>
            <a:endParaRPr lang="en-GB" dirty="0"/>
          </a:p>
        </p:txBody>
      </p:sp>
    </p:spTree>
    <p:extLst>
      <p:ext uri="{BB962C8B-B14F-4D97-AF65-F5344CB8AC3E}">
        <p14:creationId xmlns:p14="http://schemas.microsoft.com/office/powerpoint/2010/main" val="2105551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chemeClr val="accent2"/>
                </a:solidFill>
              </a:rPr>
              <a:t>Lösung</a:t>
            </a:r>
          </a:p>
          <a:p>
            <a:pPr marL="285750" indent="-285750">
              <a:buFont typeface="Wingdings" panose="05000000000000000000" pitchFamily="2" charset="2"/>
              <a:buChar char="Ø"/>
            </a:pPr>
            <a:r>
              <a:rPr lang="de-CH" dirty="0" smtClean="0"/>
              <a:t>Vorab </a:t>
            </a:r>
            <a:r>
              <a:rPr lang="de-CH" dirty="0"/>
              <a:t>ist zu prüfen, ob die Fusion zivilrechtlich möglich ist (Übernehmende muss über ausreichend Reserven verfügen).</a:t>
            </a:r>
          </a:p>
          <a:p>
            <a:pPr marL="285750" indent="-285750">
              <a:buFont typeface="Wingdings" panose="05000000000000000000" pitchFamily="2" charset="2"/>
              <a:buChar char="Ø"/>
            </a:pPr>
            <a:r>
              <a:rPr lang="de-CH" dirty="0" smtClean="0"/>
              <a:t>Falls </a:t>
            </a:r>
            <a:r>
              <a:rPr lang="de-CH" dirty="0"/>
              <a:t>die entsprechenden Voraussetzungen erfüllt sind, handelt es sich steuerlich grundsätzlich um einen </a:t>
            </a:r>
            <a:r>
              <a:rPr lang="de-CH" b="1" dirty="0"/>
              <a:t>steuerneutralen</a:t>
            </a:r>
            <a:r>
              <a:rPr lang="de-CH" dirty="0"/>
              <a:t> Vorgang. Dies gilt für die Gewinnsteuer und für die Emissionsabgabe (Art. 61 DBG und 6 Abs. 1 Bst. </a:t>
            </a:r>
            <a:r>
              <a:rPr lang="de-CH" dirty="0" err="1"/>
              <a:t>a</a:t>
            </a:r>
            <a:r>
              <a:rPr lang="de-CH" baseline="30000" dirty="0" err="1" smtClean="0"/>
              <a:t>bis</a:t>
            </a:r>
            <a:r>
              <a:rPr lang="de-CH" baseline="30000" dirty="0" smtClean="0"/>
              <a:t> </a:t>
            </a:r>
            <a:r>
              <a:rPr lang="de-CH" dirty="0" err="1" smtClean="0"/>
              <a:t>StG</a:t>
            </a:r>
            <a:r>
              <a:rPr lang="de-CH" dirty="0"/>
              <a:t>).</a:t>
            </a:r>
          </a:p>
          <a:p>
            <a:pPr marL="285750" indent="-285750">
              <a:buFont typeface="Wingdings" panose="05000000000000000000" pitchFamily="2" charset="2"/>
              <a:buChar char="Ø"/>
            </a:pPr>
            <a:r>
              <a:rPr lang="de-CH" dirty="0" smtClean="0"/>
              <a:t>Verlustvorträge </a:t>
            </a:r>
            <a:r>
              <a:rPr lang="de-CH" dirty="0"/>
              <a:t>können weiter verwendet werden, sofern keine Steuerumgehung vorliegt.</a:t>
            </a:r>
          </a:p>
          <a:p>
            <a:pPr marL="285750" indent="-285750">
              <a:buFont typeface="Wingdings" panose="05000000000000000000" pitchFamily="2" charset="2"/>
              <a:buChar char="Ø"/>
            </a:pPr>
            <a:r>
              <a:rPr lang="de-CH" dirty="0" smtClean="0"/>
              <a:t>Falls </a:t>
            </a:r>
            <a:r>
              <a:rPr lang="de-CH" dirty="0"/>
              <a:t>keine Steuerumgehung, können Verlustvorträge übernommen werden.</a:t>
            </a:r>
          </a:p>
          <a:p>
            <a:endParaRPr lang="de-CH" dirty="0"/>
          </a:p>
        </p:txBody>
      </p:sp>
      <p:sp>
        <p:nvSpPr>
          <p:cNvPr id="3" name="Titel 2"/>
          <p:cNvSpPr>
            <a:spLocks noGrp="1"/>
          </p:cNvSpPr>
          <p:nvPr>
            <p:ph type="title"/>
          </p:nvPr>
        </p:nvSpPr>
        <p:spPr/>
        <p:txBody>
          <a:bodyPr/>
          <a:lstStyle/>
          <a:p>
            <a:r>
              <a:rPr lang="de-CH" dirty="0"/>
              <a:t>Sanierungen</a:t>
            </a:r>
            <a:br>
              <a:rPr lang="de-CH" dirty="0"/>
            </a:br>
            <a:r>
              <a:rPr lang="de-CH" dirty="0"/>
              <a:t>2. Fallbeispiel Schwesterfusion </a:t>
            </a:r>
            <a:r>
              <a:rPr lang="de-CH" dirty="0" smtClean="0"/>
              <a:t>(2/3</a:t>
            </a:r>
            <a:r>
              <a:rPr lang="de-CH" dirty="0"/>
              <a:t>) </a:t>
            </a:r>
          </a:p>
        </p:txBody>
      </p:sp>
      <p:sp>
        <p:nvSpPr>
          <p:cNvPr id="4" name="Foliennummernplatzhalter 3"/>
          <p:cNvSpPr>
            <a:spLocks noGrp="1"/>
          </p:cNvSpPr>
          <p:nvPr>
            <p:ph type="sldNum" sz="quarter" idx="4"/>
          </p:nvPr>
        </p:nvSpPr>
        <p:spPr/>
        <p:txBody>
          <a:bodyPr/>
          <a:lstStyle/>
          <a:p>
            <a:fld id="{D00B8699-042E-8641-BDF0-F72DF0AA4012}" type="slidenum">
              <a:rPr lang="en-GB" smtClean="0"/>
              <a:pPr/>
              <a:t>52</a:t>
            </a:fld>
            <a:endParaRPr lang="en-GB" dirty="0"/>
          </a:p>
        </p:txBody>
      </p:sp>
    </p:spTree>
    <p:extLst>
      <p:ext uri="{BB962C8B-B14F-4D97-AF65-F5344CB8AC3E}">
        <p14:creationId xmlns:p14="http://schemas.microsoft.com/office/powerpoint/2010/main" val="433140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chemeClr val="accent2"/>
                </a:solidFill>
              </a:rPr>
              <a:t>Lösung</a:t>
            </a:r>
          </a:p>
          <a:p>
            <a:pPr marL="285750" indent="-285750">
              <a:buFont typeface="Wingdings" panose="05000000000000000000" pitchFamily="2" charset="2"/>
              <a:buChar char="Ø"/>
            </a:pPr>
            <a:r>
              <a:rPr lang="de-CH" b="1" dirty="0" smtClean="0"/>
              <a:t>Aber: </a:t>
            </a:r>
            <a:r>
              <a:rPr lang="de-CH" dirty="0" smtClean="0"/>
              <a:t>Auf </a:t>
            </a:r>
            <a:r>
              <a:rPr lang="de-CH" dirty="0"/>
              <a:t>den untergehenden Reserven (ohne Reserven aus Kapitaleinlagen) ist </a:t>
            </a:r>
            <a:r>
              <a:rPr lang="de-CH" b="1" dirty="0" smtClean="0"/>
              <a:t>Verrechnungssteuer </a:t>
            </a:r>
            <a:r>
              <a:rPr lang="de-CH" dirty="0" smtClean="0"/>
              <a:t>geschuldet</a:t>
            </a:r>
            <a:r>
              <a:rPr lang="de-CH" dirty="0"/>
              <a:t>. Begründung: Sanierung erfolgt nur aufgrund und im Interesse der gemeinsamen Muttergesellschaft (verdeckte </a:t>
            </a:r>
            <a:r>
              <a:rPr lang="de-CH" dirty="0" smtClean="0"/>
              <a:t>Gewinn-ausschüttung</a:t>
            </a:r>
            <a:r>
              <a:rPr lang="de-CH" dirty="0"/>
              <a:t>). Welche Gesellschaft übernimmt bzw. übernommen wird, ist nicht erheblich.</a:t>
            </a:r>
          </a:p>
          <a:p>
            <a:pPr marL="285750" indent="-285750">
              <a:buFont typeface="Wingdings" panose="05000000000000000000" pitchFamily="2" charset="2"/>
              <a:buChar char="Ø"/>
            </a:pPr>
            <a:r>
              <a:rPr lang="de-CH" dirty="0" smtClean="0"/>
              <a:t>Meldeverfahren </a:t>
            </a:r>
            <a:r>
              <a:rPr lang="de-CH" dirty="0"/>
              <a:t>im Konzern sollte anwendbar sein. </a:t>
            </a:r>
          </a:p>
          <a:p>
            <a:pPr marL="285750" indent="-285750">
              <a:buFont typeface="Wingdings" panose="05000000000000000000" pitchFamily="2" charset="2"/>
              <a:buChar char="Ø"/>
            </a:pPr>
            <a:r>
              <a:rPr lang="de-CH" dirty="0" smtClean="0"/>
              <a:t>PS</a:t>
            </a:r>
            <a:r>
              <a:rPr lang="de-CH" dirty="0"/>
              <a:t>: Vorsicht, wenn Aktionär eine natürliche Person ist: kein Meldeverfahren und </a:t>
            </a:r>
            <a:r>
              <a:rPr lang="de-CH" dirty="0" smtClean="0"/>
              <a:t>Einkommenssteuerfolgen (vgl. </a:t>
            </a:r>
            <a:r>
              <a:rPr lang="de-CH" smtClean="0"/>
              <a:t>auch KS 32, 4.3.1.2)!</a:t>
            </a:r>
            <a:endParaRPr lang="de-CH" dirty="0"/>
          </a:p>
          <a:p>
            <a:pPr marL="285750" indent="-285750">
              <a:buFont typeface="Wingdings" panose="05000000000000000000" pitchFamily="2" charset="2"/>
              <a:buChar char="Ø"/>
            </a:pPr>
            <a:r>
              <a:rPr lang="de-CH" dirty="0" smtClean="0"/>
              <a:t>Vergleichbare </a:t>
            </a:r>
            <a:r>
              <a:rPr lang="de-CH" dirty="0"/>
              <a:t>Steuerfolgen bei Forderungserlassen durch </a:t>
            </a:r>
            <a:r>
              <a:rPr lang="de-CH" dirty="0" smtClean="0"/>
              <a:t>Schwester- oder </a:t>
            </a:r>
            <a:r>
              <a:rPr lang="de-CH" dirty="0"/>
              <a:t>Tochtergesellschaften</a:t>
            </a:r>
          </a:p>
          <a:p>
            <a:endParaRPr lang="de-CH" dirty="0"/>
          </a:p>
        </p:txBody>
      </p:sp>
      <p:sp>
        <p:nvSpPr>
          <p:cNvPr id="3" name="Titel 2"/>
          <p:cNvSpPr>
            <a:spLocks noGrp="1"/>
          </p:cNvSpPr>
          <p:nvPr>
            <p:ph type="title"/>
          </p:nvPr>
        </p:nvSpPr>
        <p:spPr/>
        <p:txBody>
          <a:bodyPr/>
          <a:lstStyle/>
          <a:p>
            <a:r>
              <a:rPr lang="de-CH" dirty="0"/>
              <a:t>Sanierungen</a:t>
            </a:r>
            <a:br>
              <a:rPr lang="de-CH" dirty="0"/>
            </a:br>
            <a:r>
              <a:rPr lang="de-CH" dirty="0"/>
              <a:t>2. Fallbeispiel Schwesterfusion </a:t>
            </a:r>
            <a:r>
              <a:rPr lang="de-CH" dirty="0" smtClean="0"/>
              <a:t>(3/3</a:t>
            </a:r>
            <a:r>
              <a:rPr lang="de-CH" dirty="0"/>
              <a:t>) </a:t>
            </a:r>
          </a:p>
        </p:txBody>
      </p:sp>
      <p:sp>
        <p:nvSpPr>
          <p:cNvPr id="4" name="Foliennummernplatzhalter 3"/>
          <p:cNvSpPr>
            <a:spLocks noGrp="1"/>
          </p:cNvSpPr>
          <p:nvPr>
            <p:ph type="sldNum" sz="quarter" idx="4"/>
          </p:nvPr>
        </p:nvSpPr>
        <p:spPr/>
        <p:txBody>
          <a:bodyPr/>
          <a:lstStyle/>
          <a:p>
            <a:fld id="{D00B8699-042E-8641-BDF0-F72DF0AA4012}" type="slidenum">
              <a:rPr lang="en-GB" smtClean="0"/>
              <a:pPr/>
              <a:t>53</a:t>
            </a:fld>
            <a:endParaRPr lang="en-GB" dirty="0"/>
          </a:p>
        </p:txBody>
      </p:sp>
    </p:spTree>
    <p:extLst>
      <p:ext uri="{BB962C8B-B14F-4D97-AF65-F5344CB8AC3E}">
        <p14:creationId xmlns:p14="http://schemas.microsoft.com/office/powerpoint/2010/main" val="1398807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Sanierungen</a:t>
            </a:r>
            <a:br>
              <a:rPr lang="de-CH" dirty="0" smtClean="0"/>
            </a:br>
            <a:r>
              <a:rPr lang="de-CH" dirty="0"/>
              <a:t>D</a:t>
            </a:r>
            <a:r>
              <a:rPr lang="de-CH" dirty="0" smtClean="0"/>
              <a:t>) </a:t>
            </a:r>
            <a:r>
              <a:rPr lang="de-CH" dirty="0"/>
              <a:t>Das Wichtigste in Kürze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54</a:t>
            </a:fld>
            <a:endParaRPr lang="en-GB" dirty="0"/>
          </a:p>
        </p:txBody>
      </p:sp>
    </p:spTree>
    <p:extLst>
      <p:ext uri="{BB962C8B-B14F-4D97-AF65-F5344CB8AC3E}">
        <p14:creationId xmlns:p14="http://schemas.microsoft.com/office/powerpoint/2010/main" val="1416575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a:t>Kreisschreiben Nr. 32 beachten</a:t>
            </a:r>
          </a:p>
          <a:p>
            <a:pPr marL="285750" indent="-285750">
              <a:buFont typeface="Arial" panose="020B0604020202020204" pitchFamily="34" charset="0"/>
              <a:buChar char="•"/>
            </a:pPr>
            <a:r>
              <a:rPr lang="de-CH" dirty="0"/>
              <a:t>Direkte Bundessteuer: </a:t>
            </a:r>
          </a:p>
          <a:p>
            <a:pPr marL="541338" lvl="1" indent="-274638">
              <a:buFont typeface="Symbol" panose="05050102010706020507" pitchFamily="18" charset="2"/>
              <a:buChar char="-"/>
            </a:pPr>
            <a:r>
              <a:rPr lang="de-CH" sz="1400" dirty="0"/>
              <a:t>Steuerbare Sanierungsleistungen: </a:t>
            </a:r>
          </a:p>
          <a:p>
            <a:pPr marL="827088" lvl="2" indent="-285750">
              <a:buFont typeface="Symbol" panose="05050102010706020507" pitchFamily="18" charset="2"/>
              <a:buChar char="-"/>
            </a:pPr>
            <a:r>
              <a:rPr lang="de-CH" dirty="0"/>
              <a:t>Leistungen von unabhängigen Dritten</a:t>
            </a:r>
          </a:p>
          <a:p>
            <a:pPr marL="827088" lvl="2" indent="-285750">
              <a:buFont typeface="Symbol" panose="05050102010706020507" pitchFamily="18" charset="2"/>
              <a:buChar char="-"/>
            </a:pPr>
            <a:r>
              <a:rPr lang="de-CH" dirty="0"/>
              <a:t>Forderungsverzichte von Gesellschaftern/nahestehenden Personen sofern sie dem Drittvergleich standhalten</a:t>
            </a:r>
          </a:p>
          <a:p>
            <a:pPr marL="285750" indent="-285750">
              <a:buFont typeface="Arial" panose="020B0604020202020204" pitchFamily="34" charset="0"/>
              <a:buChar char="•"/>
            </a:pPr>
            <a:r>
              <a:rPr lang="de-CH" dirty="0"/>
              <a:t>Steuerfreie Sanierungsleistungen:</a:t>
            </a:r>
          </a:p>
          <a:p>
            <a:pPr marL="555625" lvl="1" indent="-285750">
              <a:buFont typeface="Symbol" panose="05050102010706020507" pitchFamily="18" charset="2"/>
              <a:buChar char="-"/>
            </a:pPr>
            <a:r>
              <a:rPr lang="de-CH" sz="1400" dirty="0"/>
              <a:t>formelle Kapitalerhöhungen</a:t>
            </a:r>
          </a:p>
          <a:p>
            <a:pPr marL="555625" lvl="1" indent="-285750">
              <a:buFont typeface="Symbol" panose="05050102010706020507" pitchFamily="18" charset="2"/>
              <a:buChar char="-"/>
            </a:pPr>
            <a:r>
              <a:rPr lang="de-CH" sz="1400" dirty="0"/>
              <a:t>à-fonds-</a:t>
            </a:r>
            <a:r>
              <a:rPr lang="de-CH" sz="1400" dirty="0" err="1"/>
              <a:t>perdu</a:t>
            </a:r>
            <a:r>
              <a:rPr lang="de-CH" sz="1400" dirty="0"/>
              <a:t>-Leistungen der Gesellschafter (nicht aber Forderungsverzichte)</a:t>
            </a:r>
          </a:p>
          <a:p>
            <a:pPr marL="555625" lvl="1" indent="-285750">
              <a:buFont typeface="Symbol" panose="05050102010706020507" pitchFamily="18" charset="2"/>
              <a:buChar char="-"/>
            </a:pPr>
            <a:r>
              <a:rPr lang="de-CH" sz="1400" dirty="0"/>
              <a:t>Sanierungsleistungen von Beteiligten oder Nahestehenden welche dem Drittvergleich nicht </a:t>
            </a:r>
            <a:r>
              <a:rPr lang="de-CH" sz="1400" dirty="0" smtClean="0"/>
              <a:t>standhalten</a:t>
            </a:r>
          </a:p>
          <a:p>
            <a:pPr marL="285750" indent="-285750">
              <a:buFont typeface="Arial" panose="020B0604020202020204" pitchFamily="34" charset="0"/>
              <a:buChar char="•"/>
            </a:pPr>
            <a:endParaRPr lang="de-CH" dirty="0" smtClean="0"/>
          </a:p>
          <a:p>
            <a:endParaRPr lang="de-CH" dirty="0"/>
          </a:p>
        </p:txBody>
      </p:sp>
      <p:sp>
        <p:nvSpPr>
          <p:cNvPr id="3" name="Titel 2"/>
          <p:cNvSpPr>
            <a:spLocks noGrp="1"/>
          </p:cNvSpPr>
          <p:nvPr>
            <p:ph type="title"/>
          </p:nvPr>
        </p:nvSpPr>
        <p:spPr/>
        <p:txBody>
          <a:bodyPr/>
          <a:lstStyle/>
          <a:p>
            <a:r>
              <a:rPr lang="de-CH" dirty="0"/>
              <a:t>Sanierungen</a:t>
            </a:r>
            <a:br>
              <a:rPr lang="de-CH" dirty="0"/>
            </a:br>
            <a:r>
              <a:rPr lang="de-CH" dirty="0"/>
              <a:t>Das Wichtigste in Kürze </a:t>
            </a:r>
            <a:r>
              <a:rPr lang="de-CH" dirty="0" smtClean="0"/>
              <a:t>(1/3</a:t>
            </a:r>
            <a:r>
              <a:rPr lang="de-CH" dirty="0"/>
              <a:t>)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55</a:t>
            </a:fld>
            <a:endParaRPr lang="en-GB" dirty="0"/>
          </a:p>
        </p:txBody>
      </p:sp>
    </p:spTree>
    <p:extLst>
      <p:ext uri="{BB962C8B-B14F-4D97-AF65-F5344CB8AC3E}">
        <p14:creationId xmlns:p14="http://schemas.microsoft.com/office/powerpoint/2010/main" val="3299308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smtClean="0"/>
              <a:t>Emissionsabgabe</a:t>
            </a:r>
          </a:p>
          <a:p>
            <a:pPr marL="555625" lvl="1" indent="-285750">
              <a:buFont typeface="Symbol" panose="05050102010706020507" pitchFamily="18" charset="2"/>
              <a:buChar char="-"/>
            </a:pPr>
            <a:r>
              <a:rPr lang="de-CH" dirty="0"/>
              <a:t>Grundsätzlich geschuldet, aber Ausnahmen:</a:t>
            </a:r>
          </a:p>
          <a:p>
            <a:pPr marL="827088" lvl="2" indent="-285750">
              <a:buFont typeface="Symbol" panose="05050102010706020507" pitchFamily="18" charset="2"/>
              <a:buChar char="-"/>
            </a:pPr>
            <a:r>
              <a:rPr lang="de-CH" dirty="0"/>
              <a:t>v.a. Art. 6 Abs. 1 </a:t>
            </a:r>
            <a:r>
              <a:rPr lang="de-CH" dirty="0" err="1"/>
              <a:t>lit</a:t>
            </a:r>
            <a:r>
              <a:rPr lang="de-CH" dirty="0"/>
              <a:t>. k </a:t>
            </a:r>
            <a:r>
              <a:rPr lang="de-CH" dirty="0" err="1"/>
              <a:t>StG</a:t>
            </a:r>
            <a:r>
              <a:rPr lang="de-CH" dirty="0"/>
              <a:t>, </a:t>
            </a:r>
          </a:p>
          <a:p>
            <a:pPr marL="827088" lvl="2" indent="-285750">
              <a:buFont typeface="Symbol" panose="05050102010706020507" pitchFamily="18" charset="2"/>
              <a:buChar char="-"/>
            </a:pPr>
            <a:r>
              <a:rPr lang="de-CH" dirty="0"/>
              <a:t>Art. 6 Abs. 1 </a:t>
            </a:r>
            <a:r>
              <a:rPr lang="de-CH" dirty="0" err="1"/>
              <a:t>lit</a:t>
            </a:r>
            <a:r>
              <a:rPr lang="de-CH" dirty="0"/>
              <a:t>. j </a:t>
            </a:r>
            <a:r>
              <a:rPr lang="de-CH" dirty="0" err="1"/>
              <a:t>StG</a:t>
            </a:r>
            <a:r>
              <a:rPr lang="de-CH" dirty="0"/>
              <a:t> (Auffanggesellschaften) und </a:t>
            </a:r>
          </a:p>
          <a:p>
            <a:pPr marL="827088" lvl="2" indent="-285750">
              <a:buFont typeface="Symbol" panose="05050102010706020507" pitchFamily="18" charset="2"/>
              <a:buChar char="-"/>
            </a:pPr>
            <a:r>
              <a:rPr lang="de-CH" dirty="0"/>
              <a:t>Art. 12 </a:t>
            </a:r>
            <a:r>
              <a:rPr lang="de-CH" dirty="0" err="1"/>
              <a:t>StG</a:t>
            </a:r>
            <a:r>
              <a:rPr lang="de-CH" dirty="0"/>
              <a:t> (Erlassgesuch)</a:t>
            </a:r>
          </a:p>
          <a:p>
            <a:pPr marL="285750" indent="-285750">
              <a:buFont typeface="Arial" panose="020B0604020202020204" pitchFamily="34" charset="0"/>
              <a:buChar char="•"/>
            </a:pPr>
            <a:r>
              <a:rPr lang="de-CH" dirty="0"/>
              <a:t>Verrechnungssteuer und Mehrwertsteuer: </a:t>
            </a:r>
          </a:p>
          <a:p>
            <a:pPr marL="555625" lvl="1" indent="-285750">
              <a:buFont typeface="Symbol" panose="05050102010706020507" pitchFamily="18" charset="2"/>
              <a:buChar char="-"/>
            </a:pPr>
            <a:r>
              <a:rPr lang="de-CH" dirty="0"/>
              <a:t>In der Regel nicht geschuldet</a:t>
            </a:r>
          </a:p>
          <a:p>
            <a:pPr marL="285750" indent="-285750">
              <a:buFont typeface="Arial" panose="020B0604020202020204" pitchFamily="34" charset="0"/>
              <a:buChar char="•"/>
            </a:pPr>
            <a:endParaRPr lang="de-CH" dirty="0" smtClean="0"/>
          </a:p>
          <a:p>
            <a:endParaRPr lang="de-CH" dirty="0"/>
          </a:p>
        </p:txBody>
      </p:sp>
      <p:sp>
        <p:nvSpPr>
          <p:cNvPr id="3" name="Titel 2"/>
          <p:cNvSpPr>
            <a:spLocks noGrp="1"/>
          </p:cNvSpPr>
          <p:nvPr>
            <p:ph type="title"/>
          </p:nvPr>
        </p:nvSpPr>
        <p:spPr/>
        <p:txBody>
          <a:bodyPr/>
          <a:lstStyle/>
          <a:p>
            <a:r>
              <a:rPr lang="de-CH" dirty="0"/>
              <a:t>Sanierungen</a:t>
            </a:r>
            <a:br>
              <a:rPr lang="de-CH" dirty="0"/>
            </a:br>
            <a:r>
              <a:rPr lang="de-CH" dirty="0"/>
              <a:t>Das Wichtigste in Kürze </a:t>
            </a:r>
            <a:r>
              <a:rPr lang="de-CH" dirty="0" smtClean="0"/>
              <a:t>(2/3</a:t>
            </a:r>
            <a:r>
              <a:rPr lang="de-CH" dirty="0"/>
              <a:t>)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56</a:t>
            </a:fld>
            <a:endParaRPr lang="en-GB" dirty="0"/>
          </a:p>
        </p:txBody>
      </p:sp>
    </p:spTree>
    <p:extLst>
      <p:ext uri="{BB962C8B-B14F-4D97-AF65-F5344CB8AC3E}">
        <p14:creationId xmlns:p14="http://schemas.microsoft.com/office/powerpoint/2010/main" val="631824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smtClean="0"/>
              <a:t>Besonderheit </a:t>
            </a:r>
            <a:r>
              <a:rPr lang="de-CH" dirty="0"/>
              <a:t>Sanierungsfusion (vorliegend beschränkt auf Schwesterfusion</a:t>
            </a:r>
            <a:r>
              <a:rPr lang="de-CH" dirty="0" smtClean="0"/>
              <a:t>) </a:t>
            </a:r>
          </a:p>
          <a:p>
            <a:pPr marL="555625" lvl="1" indent="-285750">
              <a:buFont typeface="Symbol" panose="05050102010706020507" pitchFamily="18" charset="2"/>
              <a:buChar char="-"/>
            </a:pPr>
            <a:r>
              <a:rPr lang="de-CH" dirty="0" smtClean="0"/>
              <a:t>Aufgrund Ausnahmetatbestand keine Gewinnsteuern, Verlustvorträge fortführbar, sofern keine Steuerumgehung</a:t>
            </a:r>
          </a:p>
          <a:p>
            <a:pPr marL="555625" lvl="1" indent="-285750">
              <a:buFont typeface="Symbol" panose="05050102010706020507" pitchFamily="18" charset="2"/>
              <a:buChar char="-"/>
            </a:pPr>
            <a:r>
              <a:rPr lang="de-CH" dirty="0" smtClean="0"/>
              <a:t>Aufgrund Ausnahmetatbestand keine Emissionsabgabe</a:t>
            </a:r>
          </a:p>
          <a:p>
            <a:pPr marL="555625" lvl="1" indent="-285750">
              <a:buFont typeface="Symbol" panose="05050102010706020507" pitchFamily="18" charset="2"/>
              <a:buChar char="-"/>
            </a:pPr>
            <a:r>
              <a:rPr lang="de-CH" dirty="0" smtClean="0"/>
              <a:t>Verrechnungssteuern </a:t>
            </a:r>
            <a:r>
              <a:rPr lang="de-CH" dirty="0"/>
              <a:t>im Umfang der untergehenden Verluste, eventuell Anwendbarkeit Meldeverfahren</a:t>
            </a:r>
          </a:p>
          <a:p>
            <a:pPr marL="555625" lvl="1" indent="-285750">
              <a:buFont typeface="Symbol" panose="05050102010706020507" pitchFamily="18" charset="2"/>
              <a:buChar char="-"/>
            </a:pPr>
            <a:r>
              <a:rPr lang="de-CH" dirty="0"/>
              <a:t>Vorsicht, wenn Schwestergesellschaften von natürlicher Person gehalten werden.</a:t>
            </a:r>
          </a:p>
          <a:p>
            <a:endParaRPr lang="de-CH" dirty="0"/>
          </a:p>
        </p:txBody>
      </p:sp>
      <p:sp>
        <p:nvSpPr>
          <p:cNvPr id="3" name="Titel 2"/>
          <p:cNvSpPr>
            <a:spLocks noGrp="1"/>
          </p:cNvSpPr>
          <p:nvPr>
            <p:ph type="title"/>
          </p:nvPr>
        </p:nvSpPr>
        <p:spPr/>
        <p:txBody>
          <a:bodyPr/>
          <a:lstStyle/>
          <a:p>
            <a:r>
              <a:rPr lang="de-CH" dirty="0"/>
              <a:t>Sanierungen</a:t>
            </a:r>
            <a:br>
              <a:rPr lang="de-CH" dirty="0"/>
            </a:br>
            <a:r>
              <a:rPr lang="de-CH" dirty="0"/>
              <a:t>Das Wichtigste in Kürze </a:t>
            </a:r>
            <a:r>
              <a:rPr lang="de-CH" dirty="0" smtClean="0"/>
              <a:t>(3/3</a:t>
            </a:r>
            <a:r>
              <a:rPr lang="de-CH" dirty="0"/>
              <a:t>) </a:t>
            </a:r>
            <a:r>
              <a:rPr lang="de-CH" b="0" dirty="0"/>
              <a:t/>
            </a:r>
            <a:br>
              <a:rPr lang="de-CH" b="0"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57</a:t>
            </a:fld>
            <a:endParaRPr lang="en-GB" dirty="0"/>
          </a:p>
        </p:txBody>
      </p:sp>
    </p:spTree>
    <p:extLst>
      <p:ext uri="{BB962C8B-B14F-4D97-AF65-F5344CB8AC3E}">
        <p14:creationId xmlns:p14="http://schemas.microsoft.com/office/powerpoint/2010/main" val="654119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III. Das </a:t>
            </a:r>
            <a:r>
              <a:rPr lang="de-CH" dirty="0"/>
              <a:t>Wichtigste </a:t>
            </a:r>
            <a:r>
              <a:rPr lang="de-CH" dirty="0" smtClean="0"/>
              <a:t>im Überblick</a:t>
            </a:r>
            <a:r>
              <a:rPr lang="de-CH" dirty="0"/>
              <a:t/>
            </a:r>
            <a:br>
              <a:rPr lang="de-CH"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58</a:t>
            </a:fld>
            <a:endParaRPr lang="en-GB" dirty="0"/>
          </a:p>
        </p:txBody>
      </p:sp>
    </p:spTree>
    <p:extLst>
      <p:ext uri="{BB962C8B-B14F-4D97-AF65-F5344CB8AC3E}">
        <p14:creationId xmlns:p14="http://schemas.microsoft.com/office/powerpoint/2010/main" val="29658387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a:t>Weder Kapitalerhöhungen noch Zuschüsse führen zu einem steuerbaren </a:t>
            </a:r>
            <a:r>
              <a:rPr lang="de-CH" dirty="0" smtClean="0"/>
              <a:t>Ertrag.</a:t>
            </a:r>
            <a:endParaRPr lang="de-CH" dirty="0"/>
          </a:p>
          <a:p>
            <a:pPr marL="285750" indent="-285750">
              <a:buFont typeface="Arial" panose="020B0604020202020204" pitchFamily="34" charset="0"/>
              <a:buChar char="•"/>
            </a:pPr>
            <a:r>
              <a:rPr lang="de-CH" dirty="0"/>
              <a:t>Kapitalerhöhungen und Zuschüsse unterliegen der Emissionsabgabe (1 %); (nur!) für Kapitalerhöhungen besteht eine Freigrenze von CHF 1 Mio.</a:t>
            </a:r>
          </a:p>
          <a:p>
            <a:pPr marL="285750" indent="-285750">
              <a:buFont typeface="Arial" panose="020B0604020202020204" pitchFamily="34" charset="0"/>
              <a:buChar char="•"/>
            </a:pPr>
            <a:r>
              <a:rPr lang="de-CH" dirty="0"/>
              <a:t>Massgebend für die Emissionsabgabe ist der Verkehrswert, unabhängig vom Ausweis in der </a:t>
            </a:r>
            <a:r>
              <a:rPr lang="de-CH" dirty="0" smtClean="0"/>
              <a:t>Bilanz.</a:t>
            </a:r>
          </a:p>
          <a:p>
            <a:pPr marL="285750" indent="-285750">
              <a:buFont typeface="Arial" panose="020B0604020202020204" pitchFamily="34" charset="0"/>
              <a:buChar char="•"/>
            </a:pPr>
            <a:r>
              <a:rPr lang="de-CH" dirty="0"/>
              <a:t>Kapitalerhöhungen unterstehen einem formalisierten und teureren Prozess. Zuschüsse können einfach abgewickelt werden.</a:t>
            </a:r>
          </a:p>
          <a:p>
            <a:pPr marL="285750" indent="-285750">
              <a:buFont typeface="Arial" panose="020B0604020202020204" pitchFamily="34" charset="0"/>
              <a:buChar char="•"/>
            </a:pPr>
            <a:r>
              <a:rPr lang="de-CH" dirty="0"/>
              <a:t>Rückzahlungen von Kapital und Zuschüssen unterliegen weder der Einkommens- noch der Verrechnungssteuer, wenn sie korrekt verbucht sind.</a:t>
            </a:r>
          </a:p>
          <a:p>
            <a:endParaRPr lang="de-CH" dirty="0"/>
          </a:p>
          <a:p>
            <a:endParaRPr lang="de-CH" dirty="0"/>
          </a:p>
        </p:txBody>
      </p:sp>
      <p:sp>
        <p:nvSpPr>
          <p:cNvPr id="3" name="Titel 2"/>
          <p:cNvSpPr>
            <a:spLocks noGrp="1"/>
          </p:cNvSpPr>
          <p:nvPr>
            <p:ph type="title"/>
          </p:nvPr>
        </p:nvSpPr>
        <p:spPr/>
        <p:txBody>
          <a:bodyPr/>
          <a:lstStyle/>
          <a:p>
            <a:r>
              <a:rPr lang="de-CH" dirty="0"/>
              <a:t>Das Wichtigste im Überblick (1/3) </a:t>
            </a:r>
          </a:p>
        </p:txBody>
      </p:sp>
      <p:sp>
        <p:nvSpPr>
          <p:cNvPr id="4" name="Foliennummernplatzhalter 3"/>
          <p:cNvSpPr>
            <a:spLocks noGrp="1"/>
          </p:cNvSpPr>
          <p:nvPr>
            <p:ph type="sldNum" sz="quarter" idx="4"/>
          </p:nvPr>
        </p:nvSpPr>
        <p:spPr/>
        <p:txBody>
          <a:bodyPr/>
          <a:lstStyle/>
          <a:p>
            <a:fld id="{D00B8699-042E-8641-BDF0-F72DF0AA4012}" type="slidenum">
              <a:rPr lang="en-GB" smtClean="0"/>
              <a:pPr/>
              <a:t>59</a:t>
            </a:fld>
            <a:endParaRPr lang="en-GB" dirty="0"/>
          </a:p>
        </p:txBody>
      </p:sp>
    </p:spTree>
    <p:extLst>
      <p:ext uri="{BB962C8B-B14F-4D97-AF65-F5344CB8AC3E}">
        <p14:creationId xmlns:p14="http://schemas.microsoft.com/office/powerpoint/2010/main" val="342614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Sachverhalt</a:t>
            </a:r>
          </a:p>
          <a:p>
            <a:r>
              <a:rPr lang="de-CH" dirty="0"/>
              <a:t>Die inländische Bau AG weist ein Aktienkapital von CHF 500’000 auf. Nun sollen zusätzliche Mittel von CHF 500’000 beschafft werden. Dafür wird eine Kapitalerhöhung durchgeführt. </a:t>
            </a:r>
            <a:endParaRPr lang="de-CH" dirty="0" smtClean="0"/>
          </a:p>
          <a:p>
            <a:pPr marL="285750" indent="-285750">
              <a:buFont typeface="Arial" panose="020B0604020202020204" pitchFamily="34" charset="0"/>
              <a:buChar char="•"/>
            </a:pPr>
            <a:r>
              <a:rPr lang="de-CH" dirty="0"/>
              <a:t>Ist auf der Kapitalerhöhung Emissionsabgabe geschuldet? </a:t>
            </a:r>
          </a:p>
          <a:p>
            <a:pPr marL="285750" indent="-285750">
              <a:buFont typeface="Arial" panose="020B0604020202020204" pitchFamily="34" charset="0"/>
              <a:buChar char="•"/>
            </a:pPr>
            <a:r>
              <a:rPr lang="de-CH" dirty="0"/>
              <a:t>Fallen Gewinnsteuern an? </a:t>
            </a:r>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1. Fallbeispiel Kapitalerhöhung in bar </a:t>
            </a:r>
          </a:p>
        </p:txBody>
      </p:sp>
      <p:sp>
        <p:nvSpPr>
          <p:cNvPr id="4" name="Foliennummernplatzhalter 3"/>
          <p:cNvSpPr>
            <a:spLocks noGrp="1"/>
          </p:cNvSpPr>
          <p:nvPr>
            <p:ph type="sldNum" sz="quarter" idx="4"/>
          </p:nvPr>
        </p:nvSpPr>
        <p:spPr/>
        <p:txBody>
          <a:bodyPr/>
          <a:lstStyle/>
          <a:p>
            <a:fld id="{D00B8699-042E-8641-BDF0-F72DF0AA4012}" type="slidenum">
              <a:rPr lang="en-GB" smtClean="0"/>
              <a:pPr/>
              <a:t>6</a:t>
            </a:fld>
            <a:endParaRPr lang="en-GB" dirty="0"/>
          </a:p>
        </p:txBody>
      </p:sp>
    </p:spTree>
    <p:extLst>
      <p:ext uri="{BB962C8B-B14F-4D97-AF65-F5344CB8AC3E}">
        <p14:creationId xmlns:p14="http://schemas.microsoft.com/office/powerpoint/2010/main" val="1258299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chemeClr val="accent2"/>
                </a:solidFill>
              </a:rPr>
              <a:t>Sanierungsleistungen führen zu Steuerfolgen bei der</a:t>
            </a:r>
            <a:r>
              <a:rPr lang="de-CH" dirty="0" smtClean="0">
                <a:solidFill>
                  <a:schemeClr val="accent2"/>
                </a:solidFill>
              </a:rPr>
              <a:t>:</a:t>
            </a:r>
          </a:p>
          <a:p>
            <a:pPr marL="285750" indent="-285750">
              <a:buFont typeface="Arial" panose="020B0604020202020204" pitchFamily="34" charset="0"/>
              <a:buChar char="•"/>
            </a:pPr>
            <a:r>
              <a:rPr lang="de-CH" dirty="0"/>
              <a:t>Gewinnsteuer, sofern es sich Leistungen von Dritten und Forderungsverzichte von Gesellschaftern/nahestehenden Personen handelt, die dem Drittvergleich standhalten (Stichwort Zeitpunkt Darlehen / verdecktes Eigenkapital).</a:t>
            </a:r>
          </a:p>
          <a:p>
            <a:pPr marL="285750" indent="-285750">
              <a:buFont typeface="Arial" panose="020B0604020202020204" pitchFamily="34" charset="0"/>
              <a:buChar char="•"/>
            </a:pPr>
            <a:r>
              <a:rPr lang="de-CH" dirty="0"/>
              <a:t>Emissionsabgabe, sofern nicht Art. 6 Abs. 1 </a:t>
            </a:r>
            <a:r>
              <a:rPr lang="de-CH" dirty="0" err="1"/>
              <a:t>lit</a:t>
            </a:r>
            <a:r>
              <a:rPr lang="de-CH" dirty="0"/>
              <a:t>. k oder j oder Art. 12 </a:t>
            </a:r>
            <a:r>
              <a:rPr lang="de-CH" dirty="0" err="1"/>
              <a:t>StG</a:t>
            </a:r>
            <a:r>
              <a:rPr lang="de-CH" dirty="0"/>
              <a:t> geltend gemacht werden können. Diese setzen eine Verlustausbuchung voraus und zerstören allfällige Kapitaleinlagen.</a:t>
            </a:r>
          </a:p>
          <a:p>
            <a:pPr marL="285750" indent="-285750">
              <a:buFont typeface="Arial" panose="020B0604020202020204" pitchFamily="34" charset="0"/>
              <a:buChar char="•"/>
            </a:pPr>
            <a:r>
              <a:rPr lang="de-CH" dirty="0"/>
              <a:t>Verrechnungssteuer nur dann, wenn nahestehende Personen Leistungen erbringen, die Drittvergleich nicht standhalten. </a:t>
            </a:r>
          </a:p>
          <a:p>
            <a:pPr marL="285750" indent="-285750">
              <a:buFont typeface="Arial" panose="020B0604020202020204" pitchFamily="34" charset="0"/>
              <a:buChar char="•"/>
            </a:pPr>
            <a:r>
              <a:rPr lang="de-CH" dirty="0"/>
              <a:t>Sanierungsleistungen sind nicht mehrwertsteuerpflichtig und führen nicht zu Vorsteuerkürzungen</a:t>
            </a:r>
            <a:r>
              <a:rPr lang="de-CH" dirty="0" smtClean="0"/>
              <a:t>.</a:t>
            </a:r>
            <a:endParaRPr lang="de-CH" dirty="0"/>
          </a:p>
          <a:p>
            <a:endParaRPr lang="de-CH" dirty="0"/>
          </a:p>
          <a:p>
            <a:endParaRPr lang="de-CH" dirty="0"/>
          </a:p>
        </p:txBody>
      </p:sp>
      <p:sp>
        <p:nvSpPr>
          <p:cNvPr id="3" name="Titel 2"/>
          <p:cNvSpPr>
            <a:spLocks noGrp="1"/>
          </p:cNvSpPr>
          <p:nvPr>
            <p:ph type="title"/>
          </p:nvPr>
        </p:nvSpPr>
        <p:spPr/>
        <p:txBody>
          <a:bodyPr/>
          <a:lstStyle/>
          <a:p>
            <a:r>
              <a:rPr lang="de-CH" dirty="0"/>
              <a:t>Das Wichtigste im Überblick (2/3) </a:t>
            </a:r>
          </a:p>
        </p:txBody>
      </p:sp>
      <p:sp>
        <p:nvSpPr>
          <p:cNvPr id="4" name="Foliennummernplatzhalter 3"/>
          <p:cNvSpPr>
            <a:spLocks noGrp="1"/>
          </p:cNvSpPr>
          <p:nvPr>
            <p:ph type="sldNum" sz="quarter" idx="4"/>
          </p:nvPr>
        </p:nvSpPr>
        <p:spPr/>
        <p:txBody>
          <a:bodyPr/>
          <a:lstStyle/>
          <a:p>
            <a:fld id="{D00B8699-042E-8641-BDF0-F72DF0AA4012}" type="slidenum">
              <a:rPr lang="en-GB" smtClean="0"/>
              <a:pPr/>
              <a:t>60</a:t>
            </a:fld>
            <a:endParaRPr lang="en-GB" dirty="0"/>
          </a:p>
        </p:txBody>
      </p:sp>
    </p:spTree>
    <p:extLst>
      <p:ext uri="{BB962C8B-B14F-4D97-AF65-F5344CB8AC3E}">
        <p14:creationId xmlns:p14="http://schemas.microsoft.com/office/powerpoint/2010/main" val="2361716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chemeClr val="accent2"/>
                </a:solidFill>
              </a:rPr>
              <a:t>Sanierungsfusion (beschränkt auf Schwesterfusion):</a:t>
            </a:r>
          </a:p>
          <a:p>
            <a:pPr marL="285750" indent="-285750">
              <a:buFont typeface="Arial" panose="020B0604020202020204" pitchFamily="34" charset="0"/>
              <a:buChar char="•"/>
            </a:pPr>
            <a:r>
              <a:rPr lang="de-CH" dirty="0"/>
              <a:t>Direkte Bundessteuer: </a:t>
            </a:r>
            <a:r>
              <a:rPr lang="de-CH" dirty="0" smtClean="0"/>
              <a:t>Nicht </a:t>
            </a:r>
            <a:r>
              <a:rPr lang="de-CH" dirty="0"/>
              <a:t>geschuldet aufgrund Umstrukturierungstatbestand. Grundsätzlich Fortführung Verlustvorträge möglich (ausser Steuerumgehung</a:t>
            </a:r>
            <a:r>
              <a:rPr lang="de-CH" dirty="0" smtClean="0"/>
              <a:t>).</a:t>
            </a:r>
            <a:endParaRPr lang="de-CH" dirty="0"/>
          </a:p>
          <a:p>
            <a:pPr marL="285750" indent="-285750">
              <a:buFont typeface="Arial" panose="020B0604020202020204" pitchFamily="34" charset="0"/>
              <a:buChar char="•"/>
            </a:pPr>
            <a:r>
              <a:rPr lang="de-CH" dirty="0" smtClean="0"/>
              <a:t>Emissionsabgabe</a:t>
            </a:r>
            <a:r>
              <a:rPr lang="de-CH" dirty="0"/>
              <a:t>: </a:t>
            </a:r>
            <a:r>
              <a:rPr lang="de-CH" dirty="0" smtClean="0"/>
              <a:t>Nicht </a:t>
            </a:r>
            <a:r>
              <a:rPr lang="de-CH" dirty="0"/>
              <a:t>geschuldet aufgrund Umstrukturierungstatbestand</a:t>
            </a:r>
            <a:r>
              <a:rPr lang="de-CH" dirty="0" smtClean="0"/>
              <a:t>.</a:t>
            </a:r>
            <a:endParaRPr lang="de-CH" dirty="0"/>
          </a:p>
          <a:p>
            <a:pPr marL="285750" indent="-285750">
              <a:buFont typeface="Arial" panose="020B0604020202020204" pitchFamily="34" charset="0"/>
              <a:buChar char="•"/>
            </a:pPr>
            <a:r>
              <a:rPr lang="de-CH" dirty="0"/>
              <a:t>Verrechnungssteuer: </a:t>
            </a:r>
            <a:r>
              <a:rPr lang="de-CH" dirty="0" smtClean="0"/>
              <a:t>Auf </a:t>
            </a:r>
            <a:r>
              <a:rPr lang="de-CH" dirty="0"/>
              <a:t>untergehenden Reserven (ausser Kapitaleilagereserven) geschuldet.</a:t>
            </a:r>
          </a:p>
          <a:p>
            <a:endParaRPr lang="de-CH" dirty="0"/>
          </a:p>
        </p:txBody>
      </p:sp>
      <p:sp>
        <p:nvSpPr>
          <p:cNvPr id="3" name="Titel 2"/>
          <p:cNvSpPr>
            <a:spLocks noGrp="1"/>
          </p:cNvSpPr>
          <p:nvPr>
            <p:ph type="title"/>
          </p:nvPr>
        </p:nvSpPr>
        <p:spPr/>
        <p:txBody>
          <a:bodyPr/>
          <a:lstStyle/>
          <a:p>
            <a:r>
              <a:rPr lang="de-CH" dirty="0"/>
              <a:t>Das Wichtigste im Überblick (3/3) </a:t>
            </a:r>
            <a:br>
              <a:rPr lang="de-CH"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61</a:t>
            </a:fld>
            <a:endParaRPr lang="en-GB" dirty="0"/>
          </a:p>
        </p:txBody>
      </p:sp>
    </p:spTree>
    <p:extLst>
      <p:ext uri="{BB962C8B-B14F-4D97-AF65-F5344CB8AC3E}">
        <p14:creationId xmlns:p14="http://schemas.microsoft.com/office/powerpoint/2010/main" val="2352454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III. Zusatzfälle</a:t>
            </a:r>
            <a:r>
              <a:rPr lang="de-CH" dirty="0"/>
              <a:t/>
            </a:r>
            <a:br>
              <a:rPr lang="de-CH" dirty="0"/>
            </a:b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62</a:t>
            </a:fld>
            <a:endParaRPr lang="en-GB" dirty="0"/>
          </a:p>
        </p:txBody>
      </p:sp>
    </p:spTree>
    <p:extLst>
      <p:ext uri="{BB962C8B-B14F-4D97-AF65-F5344CB8AC3E}">
        <p14:creationId xmlns:p14="http://schemas.microsoft.com/office/powerpoint/2010/main" val="5726629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Die Verlust AG schreibt seit Jahren rote Zahlen und muss saniert werden. Ihre Bilanz stellt sich wie folgt dar</a:t>
            </a:r>
            <a:r>
              <a:rPr lang="de-CH" dirty="0" smtClean="0"/>
              <a:t>:</a:t>
            </a:r>
          </a:p>
          <a:p>
            <a:endParaRPr lang="de-CH" dirty="0"/>
          </a:p>
        </p:txBody>
      </p:sp>
      <p:sp>
        <p:nvSpPr>
          <p:cNvPr id="3" name="Titel 2"/>
          <p:cNvSpPr>
            <a:spLocks noGrp="1"/>
          </p:cNvSpPr>
          <p:nvPr>
            <p:ph type="title"/>
          </p:nvPr>
        </p:nvSpPr>
        <p:spPr/>
        <p:txBody>
          <a:bodyPr/>
          <a:lstStyle/>
          <a:p>
            <a:r>
              <a:rPr lang="de-CH" dirty="0"/>
              <a:t>Zusatzfälle</a:t>
            </a:r>
            <a:br>
              <a:rPr lang="de-CH" dirty="0"/>
            </a:br>
            <a:r>
              <a:rPr lang="de-CH" dirty="0"/>
              <a:t>Kombi </a:t>
            </a:r>
            <a:r>
              <a:rPr lang="de-CH" dirty="0" smtClean="0"/>
              <a:t>Fall (1/6)</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63</a:t>
            </a:fld>
            <a:endParaRPr lang="en-GB" dirty="0"/>
          </a:p>
        </p:txBody>
      </p:sp>
      <p:graphicFrame>
        <p:nvGraphicFramePr>
          <p:cNvPr id="6" name="Group 156"/>
          <p:cNvGraphicFramePr>
            <a:graphicFrameLocks/>
          </p:cNvGraphicFramePr>
          <p:nvPr>
            <p:extLst/>
          </p:nvPr>
        </p:nvGraphicFramePr>
        <p:xfrm>
          <a:off x="453225" y="2439296"/>
          <a:ext cx="8293212" cy="3225254"/>
        </p:xfrm>
        <a:graphic>
          <a:graphicData uri="http://schemas.openxmlformats.org/drawingml/2006/table">
            <a:tbl>
              <a:tblPr/>
              <a:tblGrid>
                <a:gridCol w="3164618">
                  <a:extLst>
                    <a:ext uri="{9D8B030D-6E8A-4147-A177-3AD203B41FA5}">
                      <a16:colId xmlns:a16="http://schemas.microsoft.com/office/drawing/2014/main" val="20000"/>
                    </a:ext>
                  </a:extLst>
                </a:gridCol>
                <a:gridCol w="981988">
                  <a:extLst>
                    <a:ext uri="{9D8B030D-6E8A-4147-A177-3AD203B41FA5}">
                      <a16:colId xmlns:a16="http://schemas.microsoft.com/office/drawing/2014/main" val="20001"/>
                    </a:ext>
                  </a:extLst>
                </a:gridCol>
                <a:gridCol w="3311717">
                  <a:extLst>
                    <a:ext uri="{9D8B030D-6E8A-4147-A177-3AD203B41FA5}">
                      <a16:colId xmlns:a16="http://schemas.microsoft.com/office/drawing/2014/main" val="20002"/>
                    </a:ext>
                  </a:extLst>
                </a:gridCol>
                <a:gridCol w="834889">
                  <a:extLst>
                    <a:ext uri="{9D8B030D-6E8A-4147-A177-3AD203B41FA5}">
                      <a16:colId xmlns:a16="http://schemas.microsoft.com/office/drawing/2014/main" val="20003"/>
                    </a:ext>
                  </a:extLst>
                </a:gridCol>
              </a:tblGrid>
              <a:tr h="37181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de-CH" sz="1400" dirty="0" smtClean="0">
                          <a:solidFill>
                            <a:schemeClr val="accent3"/>
                          </a:solidFill>
                        </a:rPr>
                        <a:t>Bilanz</a:t>
                      </a:r>
                      <a:r>
                        <a:rPr lang="de-CH" sz="1400" baseline="0" dirty="0" smtClean="0">
                          <a:solidFill>
                            <a:schemeClr val="accent3"/>
                          </a:solidFill>
                        </a:rPr>
                        <a:t> Verlust AG per 31.12.2013</a:t>
                      </a:r>
                      <a:endParaRPr lang="de-CH" sz="1400" dirty="0" smtClean="0">
                        <a:solidFill>
                          <a:schemeClr val="accent3"/>
                        </a:solidFill>
                      </a:endParaRP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373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Umlaufvermögen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2’000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Kreditoren </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3’000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1"/>
                  </a:ext>
                </a:extLst>
              </a:tr>
              <a:tr h="385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Anlagevermögen</a:t>
                      </a:r>
                      <a:endParaRPr kumimoji="0" lang="en-GB" sz="1400" b="0" i="0" u="none" strike="noStrike" cap="none" normalizeH="0" baseline="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6’000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Darlehen Aktionäre</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1’200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r h="371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Verlustvorträge (2004-2005)</a:t>
                      </a:r>
                      <a:endParaRPr kumimoji="0" lang="en-GB" sz="1400" b="0" i="0" u="none" strike="noStrike" cap="none" normalizeH="0" baseline="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2’000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Darlehen Drittperson </a:t>
                      </a:r>
                      <a:br>
                        <a:rPr kumimoji="0" lang="de-CH" sz="1400" b="0" i="0" u="none" strike="noStrike" cap="none" normalizeH="0" baseline="0" noProof="0" dirty="0" smtClean="0">
                          <a:ln>
                            <a:noFill/>
                          </a:ln>
                          <a:solidFill>
                            <a:srgbClr val="786860"/>
                          </a:solidFill>
                          <a:effectLst/>
                          <a:latin typeface="Arial"/>
                          <a:cs typeface="Arial"/>
                        </a:rPr>
                      </a:br>
                      <a:r>
                        <a:rPr kumimoji="0" lang="de-CH" sz="1400" b="0" i="0" u="none" strike="noStrike" cap="none" normalizeH="0" baseline="0" noProof="0" dirty="0" smtClean="0">
                          <a:ln>
                            <a:noFill/>
                          </a:ln>
                          <a:solidFill>
                            <a:srgbClr val="786860"/>
                          </a:solidFill>
                          <a:effectLst/>
                          <a:latin typeface="Arial"/>
                          <a:cs typeface="Arial"/>
                        </a:rPr>
                        <a:t>(Stefan Meier)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5’000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r h="458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Verlustvorträge (2006-2012)</a:t>
                      </a:r>
                      <a:endParaRPr kumimoji="0" lang="en-GB" sz="1400" b="0" i="0" u="none" strike="noStrike" cap="none" normalizeH="0" baseline="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Arial"/>
                          <a:cs typeface="Arial"/>
                        </a:rPr>
                        <a:t>1’700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Darlehen Drittperson (Larissa Bühler)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2’400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4"/>
                  </a:ext>
                </a:extLst>
              </a:tr>
              <a:tr h="373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Verlust</a:t>
                      </a:r>
                      <a:r>
                        <a:rPr kumimoji="0" lang="en-GB" sz="1400" b="0" i="0" u="none" strike="noStrike" cap="none" normalizeH="0" baseline="0" dirty="0" smtClean="0">
                          <a:ln>
                            <a:noFill/>
                          </a:ln>
                          <a:solidFill>
                            <a:srgbClr val="786860"/>
                          </a:solidFill>
                          <a:effectLst/>
                          <a:latin typeface="Arial"/>
                          <a:cs typeface="Arial"/>
                        </a:rPr>
                        <a:t> 2013</a:t>
                      </a:r>
                      <a:endParaRPr kumimoji="0" lang="en-GB" sz="1400" b="0" i="0" u="none" strike="noStrike" cap="none" normalizeH="0" baseline="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300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Rückstellungen</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5"/>
                  </a:ext>
                </a:extLst>
              </a:tr>
              <a:tr h="373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Aktienkapital</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400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3797812813"/>
                  </a:ext>
                </a:extLst>
              </a:tr>
              <a:tr h="371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rgbClr val="0C1C43"/>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bg1">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0C1C43"/>
                          </a:solidFill>
                          <a:effectLst/>
                          <a:latin typeface="Arial"/>
                          <a:cs typeface="Arial"/>
                        </a:rPr>
                        <a:t>12’000</a:t>
                      </a:r>
                      <a:endParaRPr kumimoji="0" lang="en-GB" sz="1400" b="1" i="0" u="none" strike="noStrike" cap="none" normalizeH="0" baseline="0" dirty="0">
                        <a:ln>
                          <a:noFill/>
                        </a:ln>
                        <a:solidFill>
                          <a:srgbClr val="0C1C4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bg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rgbClr val="0C1C4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bg1">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0C1C43"/>
                          </a:solidFill>
                          <a:effectLst/>
                          <a:latin typeface="Arial"/>
                          <a:cs typeface="Arial"/>
                        </a:rPr>
                        <a:t>12’000</a:t>
                      </a:r>
                      <a:endParaRPr kumimoji="0" lang="en-GB" sz="1400" b="1" i="0" u="none" strike="noStrike" cap="none" normalizeH="0" baseline="0" dirty="0">
                        <a:ln>
                          <a:noFill/>
                        </a:ln>
                        <a:solidFill>
                          <a:srgbClr val="0C1C4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bg1">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13321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Die Verlust AG engagiert eine neue Revisionsstelle. Diese ist schockiert und fordert unverzügliche Sanierungsmassnahmen</a:t>
            </a:r>
            <a:r>
              <a:rPr lang="de-CH" dirty="0" smtClean="0"/>
              <a:t>.</a:t>
            </a:r>
          </a:p>
          <a:p>
            <a:pPr marL="269875" indent="-269875">
              <a:buFont typeface="Arial" panose="020B0604020202020204" pitchFamily="34" charset="0"/>
              <a:buChar char="•"/>
            </a:pPr>
            <a:r>
              <a:rPr lang="de-CH" dirty="0" smtClean="0"/>
              <a:t>Es werden folgende Sanierungsmassnahmen getroffen:</a:t>
            </a:r>
          </a:p>
          <a:p>
            <a:pPr marL="541338" lvl="1" indent="-271463">
              <a:buFont typeface="Symbol" panose="05050102010706020507" pitchFamily="18" charset="2"/>
              <a:buChar char="-"/>
            </a:pPr>
            <a:r>
              <a:rPr lang="de-CH" dirty="0" smtClean="0"/>
              <a:t>Eventuell Rangrücktritt</a:t>
            </a:r>
          </a:p>
          <a:p>
            <a:pPr marL="541338" lvl="1" indent="-271463">
              <a:buFont typeface="Symbol" panose="05050102010706020507" pitchFamily="18" charset="2"/>
              <a:buChar char="-"/>
            </a:pPr>
            <a:r>
              <a:rPr lang="de-CH" dirty="0"/>
              <a:t>Vollständige Aktienkapitalherabsetzung unter gleichzeitiger Wiedererhöhung</a:t>
            </a:r>
          </a:p>
          <a:p>
            <a:pPr marL="541338" lvl="1" indent="-271463">
              <a:buFont typeface="Symbol" panose="05050102010706020507" pitchFamily="18" charset="2"/>
              <a:buChar char="-"/>
            </a:pPr>
            <a:r>
              <a:rPr lang="de-CH" dirty="0"/>
              <a:t>Forderungsverzicht des Aktionärs</a:t>
            </a:r>
          </a:p>
          <a:p>
            <a:pPr marL="541338" lvl="1" indent="-271463">
              <a:buFont typeface="Symbol" panose="05050102010706020507" pitchFamily="18" charset="2"/>
              <a:buChar char="-"/>
            </a:pPr>
            <a:r>
              <a:rPr lang="de-CH" dirty="0"/>
              <a:t>Forderungsverzicht von Larissa </a:t>
            </a:r>
            <a:r>
              <a:rPr lang="de-CH" dirty="0" smtClean="0"/>
              <a:t>Bühler</a:t>
            </a:r>
          </a:p>
          <a:p>
            <a:pPr lvl="1" indent="0">
              <a:buNone/>
            </a:pPr>
            <a:endParaRPr lang="de-CH" dirty="0"/>
          </a:p>
          <a:p>
            <a:pPr marL="285750" indent="-285750">
              <a:buFont typeface="Arial" panose="020B0604020202020204" pitchFamily="34" charset="0"/>
              <a:buChar char="•"/>
            </a:pPr>
            <a:r>
              <a:rPr lang="de-CH" dirty="0">
                <a:ea typeface="+mn-ea"/>
              </a:rPr>
              <a:t>Steuerliche Folgen?</a:t>
            </a:r>
          </a:p>
          <a:p>
            <a:pPr marL="541338" lvl="1" indent="-271463">
              <a:buFont typeface="Symbol" panose="05050102010706020507" pitchFamily="18" charset="2"/>
              <a:buChar char="-"/>
            </a:pPr>
            <a:endParaRPr lang="de-CH" dirty="0" smtClean="0"/>
          </a:p>
          <a:p>
            <a:pPr marL="622300" lvl="1" indent="-352425">
              <a:buFont typeface="Symbol" panose="05050102010706020507" pitchFamily="18" charset="2"/>
              <a:buChar char="-"/>
            </a:pPr>
            <a:endParaRPr lang="de-CH" dirty="0" smtClean="0"/>
          </a:p>
          <a:p>
            <a:endParaRPr lang="de-CH" dirty="0"/>
          </a:p>
        </p:txBody>
      </p:sp>
      <p:sp>
        <p:nvSpPr>
          <p:cNvPr id="3" name="Titel 2"/>
          <p:cNvSpPr>
            <a:spLocks noGrp="1"/>
          </p:cNvSpPr>
          <p:nvPr>
            <p:ph type="title"/>
          </p:nvPr>
        </p:nvSpPr>
        <p:spPr/>
        <p:txBody>
          <a:bodyPr/>
          <a:lstStyle/>
          <a:p>
            <a:r>
              <a:rPr lang="de-CH" dirty="0"/>
              <a:t>Zusatzfälle</a:t>
            </a:r>
            <a:br>
              <a:rPr lang="de-CH" dirty="0"/>
            </a:br>
            <a:r>
              <a:rPr lang="de-CH" dirty="0"/>
              <a:t>Kombi </a:t>
            </a:r>
            <a:r>
              <a:rPr lang="de-CH" dirty="0" smtClean="0"/>
              <a:t>Fall (2/6)</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64</a:t>
            </a:fld>
            <a:endParaRPr lang="en-GB" dirty="0"/>
          </a:p>
        </p:txBody>
      </p:sp>
    </p:spTree>
    <p:extLst>
      <p:ext uri="{BB962C8B-B14F-4D97-AF65-F5344CB8AC3E}">
        <p14:creationId xmlns:p14="http://schemas.microsoft.com/office/powerpoint/2010/main" val="36325487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9875" indent="-269875">
              <a:buFont typeface="Arial" panose="020B0604020202020204" pitchFamily="34" charset="0"/>
              <a:buChar char="•"/>
            </a:pPr>
            <a:r>
              <a:rPr lang="de-CH" dirty="0"/>
              <a:t>Kapitalherabsetzung und </a:t>
            </a:r>
            <a:r>
              <a:rPr lang="de-CH" dirty="0" smtClean="0"/>
              <a:t>-</a:t>
            </a:r>
            <a:r>
              <a:rPr lang="de-CH" dirty="0" err="1" smtClean="0"/>
              <a:t>wiedererhöhung</a:t>
            </a:r>
            <a:r>
              <a:rPr lang="de-CH" dirty="0" smtClean="0"/>
              <a:t> </a:t>
            </a:r>
            <a:r>
              <a:rPr lang="de-CH" dirty="0"/>
              <a:t>(Harmonika)</a:t>
            </a:r>
          </a:p>
          <a:p>
            <a:pPr marL="541338" lvl="1" indent="-271463">
              <a:buFont typeface="Symbol" panose="05050102010706020507" pitchFamily="18" charset="2"/>
              <a:buChar char="-"/>
            </a:pPr>
            <a:r>
              <a:rPr lang="de-CH" dirty="0"/>
              <a:t>Aktienkapital wird von CHF 400 auf CHF 0 herabgesetzt</a:t>
            </a:r>
            <a:br>
              <a:rPr lang="de-CH" dirty="0"/>
            </a:br>
            <a:r>
              <a:rPr lang="de-CH" dirty="0"/>
              <a:t>→ Verzicht durch Aktionäre zugunsten Verlustausbuchung.</a:t>
            </a:r>
          </a:p>
          <a:p>
            <a:pPr marL="541338" lvl="1" indent="-271463">
              <a:buFont typeface="Symbol" panose="05050102010706020507" pitchFamily="18" charset="2"/>
              <a:buChar char="-"/>
            </a:pPr>
            <a:r>
              <a:rPr lang="de-CH" dirty="0"/>
              <a:t>Unechter Sanierungsgewinn = gewinnsteuerneutraler Vorgang.</a:t>
            </a:r>
          </a:p>
          <a:p>
            <a:pPr marL="541338" lvl="1" indent="-271463">
              <a:buFont typeface="Symbol" panose="05050102010706020507" pitchFamily="18" charset="2"/>
              <a:buChar char="-"/>
            </a:pPr>
            <a:r>
              <a:rPr lang="de-CH" dirty="0"/>
              <a:t>Keine Gewinnsteuerfolgen auf Stufe Gesellschaft und </a:t>
            </a:r>
            <a:r>
              <a:rPr lang="de-CH" dirty="0" smtClean="0"/>
              <a:t>keine Steuer </a:t>
            </a:r>
            <a:r>
              <a:rPr lang="de-CH" dirty="0"/>
              <a:t>auf Stufe Aktionär, sofern Aktien im Privatvermögen (privater Kapitalverlust).</a:t>
            </a:r>
          </a:p>
          <a:p>
            <a:pPr marL="541338" lvl="1" indent="-271463">
              <a:buFont typeface="Symbol" panose="05050102010706020507" pitchFamily="18" charset="2"/>
              <a:buChar char="-"/>
            </a:pPr>
            <a:r>
              <a:rPr lang="de-CH" dirty="0"/>
              <a:t>Wiedererhöhung des Aktienkapitals von CHF 0 auf CHF 400 gegen Bareinlage = Gewinnsteuerneutraler Vorgang.	</a:t>
            </a:r>
          </a:p>
          <a:p>
            <a:pPr marL="541338" lvl="1" indent="-271463">
              <a:buFont typeface="Symbol" panose="05050102010706020507" pitchFamily="18" charset="2"/>
              <a:buChar char="-"/>
            </a:pPr>
            <a:r>
              <a:rPr lang="de-CH" dirty="0"/>
              <a:t>Aber → evtl. Emissionsabgabe, sofern keine Ausnahme (entweder Freigrenze von CHF 1 Million, wenn nicht bereits ausgeschöpft oder Sanierungsfreigrenze bis CHF 10 Mio.).</a:t>
            </a:r>
          </a:p>
          <a:p>
            <a:pPr marL="541338" lvl="1" indent="-271463">
              <a:buFont typeface="Symbol" panose="05050102010706020507" pitchFamily="18" charset="2"/>
              <a:buChar char="-"/>
            </a:pPr>
            <a:r>
              <a:rPr lang="de-CH" dirty="0"/>
              <a:t>Rangrücktritt hätte keine Steuerfolgen.</a:t>
            </a:r>
          </a:p>
        </p:txBody>
      </p:sp>
      <p:sp>
        <p:nvSpPr>
          <p:cNvPr id="3" name="Titel 2"/>
          <p:cNvSpPr>
            <a:spLocks noGrp="1"/>
          </p:cNvSpPr>
          <p:nvPr>
            <p:ph type="title"/>
          </p:nvPr>
        </p:nvSpPr>
        <p:spPr/>
        <p:txBody>
          <a:bodyPr/>
          <a:lstStyle/>
          <a:p>
            <a:r>
              <a:rPr lang="de-CH" dirty="0"/>
              <a:t>Zusatzfälle</a:t>
            </a:r>
            <a:br>
              <a:rPr lang="de-CH" dirty="0"/>
            </a:br>
            <a:r>
              <a:rPr lang="de-CH" dirty="0"/>
              <a:t>Kombi </a:t>
            </a:r>
            <a:r>
              <a:rPr lang="de-CH" dirty="0" smtClean="0"/>
              <a:t>Fall (3/6)</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65</a:t>
            </a:fld>
            <a:endParaRPr lang="en-GB" dirty="0"/>
          </a:p>
        </p:txBody>
      </p:sp>
    </p:spTree>
    <p:extLst>
      <p:ext uri="{BB962C8B-B14F-4D97-AF65-F5344CB8AC3E}">
        <p14:creationId xmlns:p14="http://schemas.microsoft.com/office/powerpoint/2010/main" val="1716904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9875" indent="-269875">
              <a:buFont typeface="Arial" panose="020B0604020202020204" pitchFamily="34" charset="0"/>
              <a:buChar char="•"/>
            </a:pPr>
            <a:r>
              <a:rPr lang="de-CH" dirty="0"/>
              <a:t>Forderungsverzicht des Aktionärs</a:t>
            </a:r>
          </a:p>
          <a:p>
            <a:pPr marL="541338" lvl="1" indent="-271463">
              <a:buFont typeface="Symbol" panose="05050102010706020507" pitchFamily="18" charset="2"/>
              <a:buChar char="-"/>
            </a:pPr>
            <a:r>
              <a:rPr lang="de-CH" dirty="0"/>
              <a:t>Grundsätzlich echter Sanierungsertrag im Umfang von CHF 1'200 bei der Gesellschaft  </a:t>
            </a:r>
            <a:endParaRPr lang="de-CH" dirty="0" smtClean="0"/>
          </a:p>
          <a:p>
            <a:pPr marL="541338" lvl="1" indent="-271463">
              <a:buNone/>
            </a:pPr>
            <a:r>
              <a:rPr lang="de-CH" dirty="0"/>
              <a:t>	</a:t>
            </a:r>
            <a:r>
              <a:rPr lang="de-CH" dirty="0" smtClean="0"/>
              <a:t>→ </a:t>
            </a:r>
            <a:r>
              <a:rPr lang="de-CH" dirty="0"/>
              <a:t>Verlustausbuchungen gelten steuerlich als erfolgt. Ausnahmefälle beachten!</a:t>
            </a:r>
          </a:p>
          <a:p>
            <a:pPr marL="541338" lvl="1" indent="-271463">
              <a:buFont typeface="Symbol" panose="05050102010706020507" pitchFamily="18" charset="2"/>
              <a:buChar char="-"/>
            </a:pPr>
            <a:r>
              <a:rPr lang="de-CH" dirty="0"/>
              <a:t>Verbuchung mit Verlustvorträgen aus 2004 und 2005 möglich, da Sanierungsfall (vgl. Art. 67 Abs. 2 DBG).</a:t>
            </a:r>
          </a:p>
          <a:p>
            <a:pPr marL="541338" lvl="1" indent="-271463">
              <a:buFont typeface="Symbol" panose="05050102010706020507" pitchFamily="18" charset="2"/>
              <a:buChar char="-"/>
            </a:pPr>
            <a:r>
              <a:rPr lang="de-CH" dirty="0"/>
              <a:t>Bei Beteiligung im Privatvermögen des Aktionärs </a:t>
            </a:r>
            <a:br>
              <a:rPr lang="de-CH" dirty="0"/>
            </a:br>
            <a:r>
              <a:rPr lang="de-CH" dirty="0"/>
              <a:t>→ steuerlich nicht abzugsfähiger Kapitalverlust.</a:t>
            </a:r>
          </a:p>
          <a:p>
            <a:pPr marL="541338" lvl="1" indent="-271463">
              <a:buFont typeface="Symbol" panose="05050102010706020507" pitchFamily="18" charset="2"/>
              <a:buChar char="-"/>
            </a:pPr>
            <a:r>
              <a:rPr lang="de-CH" dirty="0"/>
              <a:t>Bei Beteiligung im Geschäftsvermögen des Aktionärs </a:t>
            </a:r>
            <a:br>
              <a:rPr lang="de-CH" dirty="0"/>
            </a:br>
            <a:r>
              <a:rPr lang="de-CH" dirty="0"/>
              <a:t>→ erfolgs- und steuerwirksame Abschreibung der Beteiligung </a:t>
            </a:r>
            <a:r>
              <a:rPr lang="de-CH" dirty="0" smtClean="0"/>
              <a:t>möglich.</a:t>
            </a:r>
            <a:endParaRPr lang="de-CH" dirty="0"/>
          </a:p>
          <a:p>
            <a:pPr marL="541338" lvl="1" indent="-271463">
              <a:buFont typeface="Symbol" panose="05050102010706020507" pitchFamily="18" charset="2"/>
              <a:buChar char="-"/>
            </a:pPr>
            <a:r>
              <a:rPr lang="de-CH" dirty="0"/>
              <a:t>Forderungsverzicht unterliegt der Emissionsabgabe, sofern keine Ausnahme besteht.</a:t>
            </a:r>
          </a:p>
          <a:p>
            <a:pPr marL="269875" indent="-269875">
              <a:buFont typeface="Arial" panose="020B0604020202020204" pitchFamily="34" charset="0"/>
              <a:buChar char="•"/>
            </a:pPr>
            <a:endParaRPr lang="de-CH" dirty="0"/>
          </a:p>
        </p:txBody>
      </p:sp>
      <p:sp>
        <p:nvSpPr>
          <p:cNvPr id="3" name="Titel 2"/>
          <p:cNvSpPr>
            <a:spLocks noGrp="1"/>
          </p:cNvSpPr>
          <p:nvPr>
            <p:ph type="title"/>
          </p:nvPr>
        </p:nvSpPr>
        <p:spPr/>
        <p:txBody>
          <a:bodyPr/>
          <a:lstStyle/>
          <a:p>
            <a:r>
              <a:rPr lang="de-CH" dirty="0"/>
              <a:t>Zusatzfälle</a:t>
            </a:r>
            <a:br>
              <a:rPr lang="de-CH" dirty="0"/>
            </a:br>
            <a:r>
              <a:rPr lang="de-CH" dirty="0"/>
              <a:t>Kombi </a:t>
            </a:r>
            <a:r>
              <a:rPr lang="de-CH" dirty="0" smtClean="0"/>
              <a:t>Fall (4/6)</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66</a:t>
            </a:fld>
            <a:endParaRPr lang="en-GB" dirty="0"/>
          </a:p>
        </p:txBody>
      </p:sp>
    </p:spTree>
    <p:extLst>
      <p:ext uri="{BB962C8B-B14F-4D97-AF65-F5344CB8AC3E}">
        <p14:creationId xmlns:p14="http://schemas.microsoft.com/office/powerpoint/2010/main" val="2442495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9875" indent="-269875">
              <a:buFont typeface="Arial" panose="020B0604020202020204" pitchFamily="34" charset="0"/>
              <a:buChar char="•"/>
            </a:pPr>
            <a:r>
              <a:rPr lang="de-CH" dirty="0"/>
              <a:t>Forderungsverzicht durch Larissa Bühler</a:t>
            </a:r>
          </a:p>
          <a:p>
            <a:pPr marL="541338" lvl="1" indent="-271463">
              <a:buFont typeface="Symbol" panose="05050102010706020507" pitchFamily="18" charset="2"/>
              <a:buChar char="-"/>
            </a:pPr>
            <a:r>
              <a:rPr lang="de-CH" dirty="0"/>
              <a:t>Echter Sanierungsertrag, d.h. Verlustausbuchungen gelten als steuerlich erfolgt.</a:t>
            </a:r>
          </a:p>
          <a:p>
            <a:pPr marL="541338" lvl="1" indent="-271463">
              <a:buFont typeface="Symbol" panose="05050102010706020507" pitchFamily="18" charset="2"/>
              <a:buChar char="-"/>
            </a:pPr>
            <a:r>
              <a:rPr lang="de-CH" dirty="0"/>
              <a:t>Ausdehnung der Verlustverrechnungsperiode gemäss </a:t>
            </a:r>
            <a:br>
              <a:rPr lang="de-CH" dirty="0"/>
            </a:br>
            <a:r>
              <a:rPr lang="de-CH" dirty="0"/>
              <a:t>Art. 67 Abs. 2 DBG.</a:t>
            </a:r>
          </a:p>
          <a:p>
            <a:pPr marL="541338" lvl="1" indent="-271463">
              <a:buFont typeface="Symbol" panose="05050102010706020507" pitchFamily="18" charset="2"/>
              <a:buChar char="-"/>
            </a:pPr>
            <a:r>
              <a:rPr lang="de-CH" dirty="0"/>
              <a:t>Forderung im Privatvermögen von Larissa Bühler </a:t>
            </a:r>
            <a:br>
              <a:rPr lang="de-CH" dirty="0"/>
            </a:br>
            <a:r>
              <a:rPr lang="de-CH" dirty="0"/>
              <a:t>→ privater Kapitalverlust (steuerlich nicht abzugsfähig).</a:t>
            </a:r>
          </a:p>
          <a:p>
            <a:pPr marL="541338" lvl="1" indent="-271463">
              <a:buFont typeface="Symbol" panose="05050102010706020507" pitchFamily="18" charset="2"/>
              <a:buChar char="-"/>
            </a:pPr>
            <a:r>
              <a:rPr lang="de-CH" dirty="0"/>
              <a:t>Forderung im Geschäftsvermögen von Larissa Bühler </a:t>
            </a:r>
            <a:br>
              <a:rPr lang="de-CH" dirty="0"/>
            </a:br>
            <a:r>
              <a:rPr lang="de-CH" dirty="0"/>
              <a:t>→ geschäftsmässig begründeter Aufwand.</a:t>
            </a:r>
          </a:p>
          <a:p>
            <a:pPr marL="541338" lvl="1" indent="-271463">
              <a:buFont typeface="Symbol" panose="05050102010706020507" pitchFamily="18" charset="2"/>
              <a:buChar char="-"/>
            </a:pPr>
            <a:r>
              <a:rPr lang="de-CH" dirty="0"/>
              <a:t>Keine Emissionsabgabe.</a:t>
            </a:r>
          </a:p>
          <a:p>
            <a:pPr marL="269875" indent="-269875">
              <a:buFont typeface="Arial" panose="020B0604020202020204" pitchFamily="34" charset="0"/>
              <a:buChar char="•"/>
            </a:pPr>
            <a:endParaRPr lang="de-CH" dirty="0"/>
          </a:p>
        </p:txBody>
      </p:sp>
      <p:sp>
        <p:nvSpPr>
          <p:cNvPr id="3" name="Titel 2"/>
          <p:cNvSpPr>
            <a:spLocks noGrp="1"/>
          </p:cNvSpPr>
          <p:nvPr>
            <p:ph type="title"/>
          </p:nvPr>
        </p:nvSpPr>
        <p:spPr/>
        <p:txBody>
          <a:bodyPr/>
          <a:lstStyle/>
          <a:p>
            <a:r>
              <a:rPr lang="de-CH" dirty="0"/>
              <a:t>Zusatzfälle </a:t>
            </a:r>
            <a:r>
              <a:rPr lang="de-CH" dirty="0" smtClean="0"/>
              <a:t/>
            </a:r>
            <a:br>
              <a:rPr lang="de-CH" dirty="0" smtClean="0"/>
            </a:br>
            <a:r>
              <a:rPr lang="de-CH" dirty="0" smtClean="0"/>
              <a:t>Kombi Fall (5/6)</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67</a:t>
            </a:fld>
            <a:endParaRPr lang="en-GB" dirty="0"/>
          </a:p>
        </p:txBody>
      </p:sp>
    </p:spTree>
    <p:extLst>
      <p:ext uri="{BB962C8B-B14F-4D97-AF65-F5344CB8AC3E}">
        <p14:creationId xmlns:p14="http://schemas.microsoft.com/office/powerpoint/2010/main" val="2405102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85750" indent="-285750">
              <a:buFont typeface="Arial" panose="020B0604020202020204" pitchFamily="34" charset="0"/>
              <a:buChar char="•"/>
            </a:pPr>
            <a:r>
              <a:rPr lang="de-CH" dirty="0"/>
              <a:t>Das Sanierungskonto der Verlust AG stellt sich wie folgt dar:</a:t>
            </a:r>
          </a:p>
          <a:p>
            <a:endParaRPr lang="de-CH" dirty="0"/>
          </a:p>
        </p:txBody>
      </p:sp>
      <p:sp>
        <p:nvSpPr>
          <p:cNvPr id="3" name="Titel 2"/>
          <p:cNvSpPr>
            <a:spLocks noGrp="1"/>
          </p:cNvSpPr>
          <p:nvPr>
            <p:ph type="title"/>
          </p:nvPr>
        </p:nvSpPr>
        <p:spPr/>
        <p:txBody>
          <a:bodyPr/>
          <a:lstStyle/>
          <a:p>
            <a:r>
              <a:rPr lang="de-CH" dirty="0"/>
              <a:t>Zusatzfälle </a:t>
            </a:r>
            <a:r>
              <a:rPr lang="de-CH" dirty="0" smtClean="0"/>
              <a:t/>
            </a:r>
            <a:br>
              <a:rPr lang="de-CH" dirty="0" smtClean="0"/>
            </a:br>
            <a:r>
              <a:rPr lang="de-CH" dirty="0" smtClean="0"/>
              <a:t>Kombi Fall (6/6)</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68</a:t>
            </a:fld>
            <a:endParaRPr lang="en-GB" dirty="0"/>
          </a:p>
        </p:txBody>
      </p:sp>
      <p:graphicFrame>
        <p:nvGraphicFramePr>
          <p:cNvPr id="6" name="Group 156"/>
          <p:cNvGraphicFramePr>
            <a:graphicFrameLocks/>
          </p:cNvGraphicFramePr>
          <p:nvPr>
            <p:extLst/>
          </p:nvPr>
        </p:nvGraphicFramePr>
        <p:xfrm>
          <a:off x="453225" y="2439296"/>
          <a:ext cx="8293212" cy="2392169"/>
        </p:xfrm>
        <a:graphic>
          <a:graphicData uri="http://schemas.openxmlformats.org/drawingml/2006/table">
            <a:tbl>
              <a:tblPr/>
              <a:tblGrid>
                <a:gridCol w="3164618">
                  <a:extLst>
                    <a:ext uri="{9D8B030D-6E8A-4147-A177-3AD203B41FA5}">
                      <a16:colId xmlns:a16="http://schemas.microsoft.com/office/drawing/2014/main" val="20000"/>
                    </a:ext>
                  </a:extLst>
                </a:gridCol>
                <a:gridCol w="981988">
                  <a:extLst>
                    <a:ext uri="{9D8B030D-6E8A-4147-A177-3AD203B41FA5}">
                      <a16:colId xmlns:a16="http://schemas.microsoft.com/office/drawing/2014/main" val="20001"/>
                    </a:ext>
                  </a:extLst>
                </a:gridCol>
                <a:gridCol w="3311717">
                  <a:extLst>
                    <a:ext uri="{9D8B030D-6E8A-4147-A177-3AD203B41FA5}">
                      <a16:colId xmlns:a16="http://schemas.microsoft.com/office/drawing/2014/main" val="20002"/>
                    </a:ext>
                  </a:extLst>
                </a:gridCol>
                <a:gridCol w="834889">
                  <a:extLst>
                    <a:ext uri="{9D8B030D-6E8A-4147-A177-3AD203B41FA5}">
                      <a16:colId xmlns:a16="http://schemas.microsoft.com/office/drawing/2014/main" val="20003"/>
                    </a:ext>
                  </a:extLst>
                </a:gridCol>
              </a:tblGrid>
              <a:tr h="37181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de-CH" sz="1400" baseline="0" dirty="0" smtClean="0">
                          <a:solidFill>
                            <a:schemeClr val="accent3"/>
                          </a:solidFill>
                        </a:rPr>
                        <a:t>Sanierungskonto Verlust AG</a:t>
                      </a:r>
                      <a:endParaRPr lang="de-CH" sz="1400" dirty="0" smtClean="0">
                        <a:solidFill>
                          <a:schemeClr val="accent3"/>
                        </a:solidFill>
                      </a:endParaRPr>
                    </a:p>
                  </a:txBody>
                  <a:tcPr anchor="ctr"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chemeClr val="accent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solidFill>
                      <a:srgbClr val="0C1C43"/>
                    </a:solidFill>
                  </a:tcPr>
                </a:tc>
                <a:extLst>
                  <a:ext uri="{0D108BD9-81ED-4DB2-BD59-A6C34878D82A}">
                    <a16:rowId xmlns:a16="http://schemas.microsoft.com/office/drawing/2014/main" val="10000"/>
                  </a:ext>
                </a:extLst>
              </a:tr>
              <a:tr h="373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Verwendung</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Beschaffung</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1"/>
                  </a:ext>
                </a:extLst>
              </a:tr>
              <a:tr h="385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Ausbuchung</a:t>
                      </a:r>
                      <a:r>
                        <a:rPr kumimoji="0" lang="en-GB" sz="1400" b="0" i="0" u="none" strike="noStrike" cap="none" normalizeH="0" baseline="0" dirty="0" smtClean="0">
                          <a:ln>
                            <a:noFill/>
                          </a:ln>
                          <a:solidFill>
                            <a:srgbClr val="786860"/>
                          </a:solidFill>
                          <a:effectLst/>
                          <a:latin typeface="Arial"/>
                          <a:cs typeface="Arial"/>
                        </a:rPr>
                        <a:t> Verlustvorträge</a:t>
                      </a:r>
                      <a:endParaRPr kumimoji="0" lang="en-GB" sz="1400" b="0" i="0" u="none" strike="noStrike" cap="none" normalizeH="0" baseline="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4’000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Verzicht Darlehen Aktionär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1’200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2"/>
                  </a:ext>
                </a:extLst>
              </a:tr>
              <a:tr h="371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Sanierungsreserve</a:t>
                      </a: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1400" b="0" i="0" u="none" strike="noStrike" cap="none" normalizeH="0" baseline="0" noProof="0" dirty="0" smtClean="0">
                          <a:ln>
                            <a:noFill/>
                          </a:ln>
                          <a:solidFill>
                            <a:srgbClr val="786860"/>
                          </a:solidFill>
                          <a:effectLst/>
                          <a:latin typeface="Arial"/>
                          <a:cs typeface="Arial"/>
                        </a:rPr>
                        <a:t>Verzicht Darlehen Larissa Bühler</a:t>
                      </a:r>
                      <a:endParaRPr kumimoji="0" lang="de-CH" sz="1400" b="0" i="0" u="none" strike="noStrike" cap="none" normalizeH="0" baseline="0" noProof="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2’400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r h="458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CH" sz="1400" b="0" i="0" u="none" strike="noStrike" cap="none" normalizeH="0" baseline="0" noProof="0" dirty="0">
                        <a:ln>
                          <a:noFill/>
                        </a:ln>
                        <a:solidFill>
                          <a:srgbClr val="786860"/>
                        </a:solidFill>
                        <a:effectLst/>
                        <a:latin typeface="Arial"/>
                        <a:cs typeface="Arial"/>
                      </a:endParaRP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cap="none" normalizeH="0" baseline="0" dirty="0" smtClean="0">
                        <a:ln>
                          <a:noFill/>
                        </a:ln>
                        <a:solidFill>
                          <a:srgbClr val="FF000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400" b="0" i="0" u="none" strike="noStrike" cap="none" normalizeH="0" baseline="0" noProof="0" dirty="0" smtClean="0">
                          <a:ln>
                            <a:noFill/>
                          </a:ln>
                          <a:solidFill>
                            <a:srgbClr val="786860"/>
                          </a:solidFill>
                          <a:effectLst/>
                          <a:latin typeface="Arial"/>
                          <a:cs typeface="Arial"/>
                        </a:rPr>
                        <a:t>Kapitalherbasetzung plus Wiedererhöhung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786860"/>
                          </a:solidFill>
                          <a:effectLst/>
                          <a:latin typeface="Arial"/>
                          <a:cs typeface="Arial"/>
                        </a:rPr>
                        <a:t>400</a:t>
                      </a:r>
                      <a:endParaRPr kumimoji="0" lang="en-GB" sz="1400" b="0" i="0" u="none" strike="noStrike" cap="none" normalizeH="0" baseline="0" dirty="0">
                        <a:ln>
                          <a:noFill/>
                        </a:ln>
                        <a:solidFill>
                          <a:srgbClr val="786860"/>
                        </a:solidFill>
                        <a:effectLst/>
                        <a:latin typeface="Arial"/>
                        <a:cs typeface="Arial"/>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4"/>
                  </a:ext>
                </a:extLst>
              </a:tr>
              <a:tr h="371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rgbClr val="0C1C43"/>
                        </a:solidFill>
                        <a:effectLst/>
                        <a:latin typeface="Arial"/>
                        <a:cs typeface="Arial"/>
                      </a:endParaRPr>
                    </a:p>
                  </a:txBody>
                  <a:tcPr anchor="ct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bg1">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0C1C43"/>
                          </a:solidFill>
                          <a:effectLst/>
                          <a:latin typeface="Arial"/>
                          <a:cs typeface="Arial"/>
                        </a:rPr>
                        <a:t>4’000</a:t>
                      </a:r>
                      <a:endParaRPr kumimoji="0" lang="en-GB" sz="1400" b="1" i="0" u="none" strike="noStrike" cap="none" normalizeH="0" baseline="0" dirty="0">
                        <a:ln>
                          <a:noFill/>
                        </a:ln>
                        <a:solidFill>
                          <a:srgbClr val="0C1C4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bg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dirty="0">
                        <a:ln>
                          <a:noFill/>
                        </a:ln>
                        <a:solidFill>
                          <a:srgbClr val="0C1C4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bg1">
                        <a:lumMod val="60000"/>
                        <a:lumOff val="4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rgbClr val="0C1C43"/>
                          </a:solidFill>
                          <a:effectLst/>
                          <a:latin typeface="Arial"/>
                          <a:cs typeface="Arial"/>
                        </a:rPr>
                        <a:t>4’000</a:t>
                      </a:r>
                      <a:endParaRPr kumimoji="0" lang="en-GB" sz="1400" b="1" i="0" u="none" strike="noStrike" cap="none" normalizeH="0" baseline="0" dirty="0">
                        <a:ln>
                          <a:noFill/>
                        </a:ln>
                        <a:solidFill>
                          <a:srgbClr val="0C1C43"/>
                        </a:solidFill>
                        <a:effectLst/>
                        <a:latin typeface="Arial"/>
                        <a:cs typeface="Arial"/>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bg1">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46337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9875" indent="-269875">
              <a:buFont typeface="Arial" panose="020B0604020202020204" pitchFamily="34" charset="0"/>
              <a:buChar char="•"/>
            </a:pPr>
            <a:r>
              <a:rPr lang="de-CH" dirty="0"/>
              <a:t>Sachverhalt</a:t>
            </a:r>
          </a:p>
          <a:p>
            <a:pPr marL="541338" lvl="1" indent="-271463">
              <a:buFont typeface="Symbol" panose="05050102010706020507" pitchFamily="18" charset="2"/>
              <a:buChar char="-"/>
            </a:pPr>
            <a:r>
              <a:rPr lang="de-CH" dirty="0"/>
              <a:t>Frau Frei erwarb zusammen mit ihrem Ehemann je ½ des Aktienkapitals der Gesellschaft Chrom</a:t>
            </a:r>
          </a:p>
          <a:p>
            <a:pPr marL="541338" lvl="1" indent="-271463">
              <a:buFont typeface="Symbol" panose="05050102010706020507" pitchFamily="18" charset="2"/>
              <a:buChar char="-"/>
            </a:pPr>
            <a:r>
              <a:rPr lang="de-CH" dirty="0"/>
              <a:t>Gesellschaft Chrom war Eigentümerin einer Villa in Genf, welche mittels zweier Kreditaufnahmen bei der Bank Fortune (Bank) finanziert wurde (Kredit 1: CHF 3.6 Mio. </a:t>
            </a:r>
            <a:br>
              <a:rPr lang="de-CH" dirty="0"/>
            </a:br>
            <a:r>
              <a:rPr lang="de-CH" dirty="0"/>
              <a:t>Kredit 2: CHF 3 Mio.)</a:t>
            </a:r>
          </a:p>
          <a:p>
            <a:pPr marL="541338" lvl="1" indent="-271463">
              <a:buFont typeface="Symbol" panose="05050102010706020507" pitchFamily="18" charset="2"/>
              <a:buChar char="-"/>
            </a:pPr>
            <a:r>
              <a:rPr lang="de-CH" dirty="0"/>
              <a:t>Nach Kündigung der Darlehen erzielten Frau Frei und Bank folgende Einigung: </a:t>
            </a:r>
          </a:p>
          <a:p>
            <a:pPr marL="803275" lvl="2" indent="-261938">
              <a:buFont typeface="Symbol" panose="05050102010706020507" pitchFamily="18" charset="2"/>
              <a:buChar char="-"/>
            </a:pPr>
            <a:r>
              <a:rPr lang="de-CH" dirty="0"/>
              <a:t>Anerkennung seitens Frau Frei der Bank rund CHF 5.35 Mio. zu schulden</a:t>
            </a:r>
          </a:p>
          <a:p>
            <a:pPr marL="803275" lvl="2" indent="-261938">
              <a:buFont typeface="Symbol" panose="05050102010706020507" pitchFamily="18" charset="2"/>
              <a:buChar char="-"/>
            </a:pPr>
            <a:r>
              <a:rPr lang="de-CH" dirty="0"/>
              <a:t>Verpflichtung zum Verkauf der Villa für CHF 3.3 Mio. (Erlös an Bank)</a:t>
            </a:r>
          </a:p>
          <a:p>
            <a:pPr marL="803275" lvl="2" indent="-261938">
              <a:buFont typeface="Symbol" panose="05050102010706020507" pitchFamily="18" charset="2"/>
              <a:buChar char="-"/>
            </a:pPr>
            <a:r>
              <a:rPr lang="de-CH" b="1" dirty="0"/>
              <a:t>Forderungsverzicht der Bank </a:t>
            </a:r>
            <a:r>
              <a:rPr lang="de-CH" dirty="0"/>
              <a:t>i.H.v. CHF 1 Mio. </a:t>
            </a:r>
          </a:p>
        </p:txBody>
      </p:sp>
      <p:sp>
        <p:nvSpPr>
          <p:cNvPr id="3" name="Titel 2"/>
          <p:cNvSpPr>
            <a:spLocks noGrp="1"/>
          </p:cNvSpPr>
          <p:nvPr>
            <p:ph type="title"/>
          </p:nvPr>
        </p:nvSpPr>
        <p:spPr/>
        <p:txBody>
          <a:bodyPr/>
          <a:lstStyle/>
          <a:p>
            <a:r>
              <a:rPr lang="de-CH" dirty="0" smtClean="0"/>
              <a:t>Zusatzfälle</a:t>
            </a:r>
            <a:br>
              <a:rPr lang="de-CH" dirty="0" smtClean="0"/>
            </a:br>
            <a:r>
              <a:rPr lang="de-CH" dirty="0" smtClean="0"/>
              <a:t>BGE </a:t>
            </a:r>
            <a:r>
              <a:rPr lang="de-CH" dirty="0"/>
              <a:t>Forderungsverzicht natürliche Person (</a:t>
            </a:r>
            <a:r>
              <a:rPr lang="de-CH" dirty="0" smtClean="0"/>
              <a:t>1/3) </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69</a:t>
            </a:fld>
            <a:endParaRPr lang="en-GB" dirty="0"/>
          </a:p>
        </p:txBody>
      </p:sp>
    </p:spTree>
    <p:extLst>
      <p:ext uri="{BB962C8B-B14F-4D97-AF65-F5344CB8AC3E}">
        <p14:creationId xmlns:p14="http://schemas.microsoft.com/office/powerpoint/2010/main" val="3564899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342900" indent="-342900">
              <a:buFont typeface="Wingdings" panose="05000000000000000000" pitchFamily="2" charset="2"/>
              <a:buChar char="Ø"/>
            </a:pPr>
            <a:r>
              <a:rPr lang="de-CH" dirty="0" smtClean="0"/>
              <a:t>Die </a:t>
            </a:r>
            <a:r>
              <a:rPr lang="de-CH" dirty="0"/>
              <a:t>Bau AG schuldet keine Emissionsabgabe, da die Kapitalerhöhung im Umfang von CHF 500’000 gerade noch in der Freigrenze von CHF 1 Mio. liegt (Art. 6 Abs. 1 </a:t>
            </a:r>
            <a:r>
              <a:rPr lang="de-CH" dirty="0" err="1"/>
              <a:t>lit</a:t>
            </a:r>
            <a:r>
              <a:rPr lang="de-CH" dirty="0"/>
              <a:t>. h </a:t>
            </a:r>
            <a:r>
              <a:rPr lang="de-CH" dirty="0" err="1"/>
              <a:t>StG</a:t>
            </a:r>
            <a:r>
              <a:rPr lang="de-CH" dirty="0" smtClean="0"/>
              <a:t>).</a:t>
            </a:r>
            <a:endParaRPr lang="de-CH" dirty="0"/>
          </a:p>
          <a:p>
            <a:pPr marL="342900" indent="-342900">
              <a:buFont typeface="Wingdings" panose="05000000000000000000" pitchFamily="2" charset="2"/>
              <a:buChar char="Ø"/>
            </a:pPr>
            <a:r>
              <a:rPr lang="de-CH" dirty="0" smtClean="0"/>
              <a:t>Da </a:t>
            </a:r>
            <a:r>
              <a:rPr lang="de-CH" dirty="0"/>
              <a:t>es sich um eine Kapitaleinlage handelt, fallen keine Gewinnsteuern an </a:t>
            </a:r>
            <a:r>
              <a:rPr lang="de-CH" dirty="0" smtClean="0"/>
              <a:t/>
            </a:r>
            <a:br>
              <a:rPr lang="de-CH" dirty="0" smtClean="0"/>
            </a:br>
            <a:r>
              <a:rPr lang="de-CH" dirty="0" smtClean="0"/>
              <a:t>(Art. 60 </a:t>
            </a:r>
            <a:r>
              <a:rPr lang="de-CH" dirty="0"/>
              <a:t>Abs. 1 </a:t>
            </a:r>
            <a:r>
              <a:rPr lang="de-CH" dirty="0" err="1"/>
              <a:t>lit</a:t>
            </a:r>
            <a:r>
              <a:rPr lang="de-CH" dirty="0"/>
              <a:t>. a DBG</a:t>
            </a:r>
            <a:r>
              <a:rPr lang="de-CH" dirty="0" smtClean="0"/>
              <a:t>).</a:t>
            </a:r>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1. Fallbeispiel Kapitalerhöhung in bar </a:t>
            </a:r>
          </a:p>
        </p:txBody>
      </p:sp>
      <p:sp>
        <p:nvSpPr>
          <p:cNvPr id="4" name="Foliennummernplatzhalter 3"/>
          <p:cNvSpPr>
            <a:spLocks noGrp="1"/>
          </p:cNvSpPr>
          <p:nvPr>
            <p:ph type="sldNum" sz="quarter" idx="4"/>
          </p:nvPr>
        </p:nvSpPr>
        <p:spPr/>
        <p:txBody>
          <a:bodyPr/>
          <a:lstStyle/>
          <a:p>
            <a:fld id="{D00B8699-042E-8641-BDF0-F72DF0AA4012}" type="slidenum">
              <a:rPr lang="en-GB" smtClean="0"/>
              <a:pPr/>
              <a:t>7</a:t>
            </a:fld>
            <a:endParaRPr lang="en-GB" dirty="0"/>
          </a:p>
        </p:txBody>
      </p:sp>
    </p:spTree>
    <p:extLst>
      <p:ext uri="{BB962C8B-B14F-4D97-AF65-F5344CB8AC3E}">
        <p14:creationId xmlns:p14="http://schemas.microsoft.com/office/powerpoint/2010/main" val="17384385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9875" indent="-269875">
              <a:buFont typeface="Arial" panose="020B0604020202020204" pitchFamily="34" charset="0"/>
              <a:buChar char="•"/>
            </a:pPr>
            <a:r>
              <a:rPr lang="de-CH" dirty="0"/>
              <a:t>Sachverhalt</a:t>
            </a:r>
          </a:p>
          <a:p>
            <a:pPr marL="541338" lvl="1" indent="-271463">
              <a:buFont typeface="Symbol" panose="05050102010706020507" pitchFamily="18" charset="2"/>
              <a:buChar char="-"/>
            </a:pPr>
            <a:r>
              <a:rPr lang="de-CH" dirty="0" smtClean="0"/>
              <a:t>Steuerverwaltung </a:t>
            </a:r>
            <a:r>
              <a:rPr lang="de-CH" dirty="0"/>
              <a:t>GE: Für Steuerrechnungen Kanton und Bund 2001 berücksichtigt sie den Forderungsverzicht als </a:t>
            </a:r>
            <a:r>
              <a:rPr lang="de-CH" b="1" dirty="0"/>
              <a:t>Einkommen </a:t>
            </a:r>
          </a:p>
          <a:p>
            <a:pPr marL="541338" lvl="1" indent="-271463">
              <a:buFont typeface="Symbol" panose="05050102010706020507" pitchFamily="18" charset="2"/>
              <a:buChar char="-"/>
            </a:pPr>
            <a:r>
              <a:rPr lang="de-CH" dirty="0"/>
              <a:t>Bundesgericht: Abweisung der Beschwerde (wie alle Vorinstanzen)</a:t>
            </a:r>
          </a:p>
          <a:p>
            <a:pPr marL="606425" lvl="1" indent="-269875">
              <a:buFont typeface="Arial" panose="020B0604020202020204" pitchFamily="34" charset="0"/>
              <a:buChar char="•"/>
            </a:pPr>
            <a:endParaRPr lang="de-CH" dirty="0"/>
          </a:p>
        </p:txBody>
      </p:sp>
      <p:sp>
        <p:nvSpPr>
          <p:cNvPr id="3" name="Titel 2"/>
          <p:cNvSpPr>
            <a:spLocks noGrp="1"/>
          </p:cNvSpPr>
          <p:nvPr>
            <p:ph type="title"/>
          </p:nvPr>
        </p:nvSpPr>
        <p:spPr/>
        <p:txBody>
          <a:bodyPr/>
          <a:lstStyle/>
          <a:p>
            <a:r>
              <a:rPr lang="de-CH" dirty="0"/>
              <a:t>Zusatzfälle</a:t>
            </a:r>
            <a:br>
              <a:rPr lang="de-CH" dirty="0"/>
            </a:br>
            <a:r>
              <a:rPr lang="de-CH" dirty="0"/>
              <a:t>BGE Forderungsverzicht natürliche Person </a:t>
            </a:r>
            <a:r>
              <a:rPr lang="de-CH" dirty="0" smtClean="0"/>
              <a:t>(2/3) </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70</a:t>
            </a:fld>
            <a:endParaRPr lang="en-GB" dirty="0"/>
          </a:p>
        </p:txBody>
      </p:sp>
    </p:spTree>
    <p:extLst>
      <p:ext uri="{BB962C8B-B14F-4D97-AF65-F5344CB8AC3E}">
        <p14:creationId xmlns:p14="http://schemas.microsoft.com/office/powerpoint/2010/main" val="3422039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269875" indent="-269875">
              <a:buFont typeface="Arial" panose="020B0604020202020204" pitchFamily="34" charset="0"/>
              <a:buChar char="•"/>
            </a:pPr>
            <a:r>
              <a:rPr lang="de-CH" dirty="0"/>
              <a:t>Erwägungen des Bundesgerichts</a:t>
            </a:r>
          </a:p>
          <a:p>
            <a:pPr marL="541338" lvl="1" indent="-271463">
              <a:buFont typeface="Symbol" panose="05050102010706020507" pitchFamily="18" charset="2"/>
              <a:buChar char="-"/>
            </a:pPr>
            <a:r>
              <a:rPr lang="de-CH" dirty="0"/>
              <a:t>Der Forderungsverzicht einer Bank zu Gunsten eines </a:t>
            </a:r>
            <a:r>
              <a:rPr lang="de-CH" b="1" dirty="0"/>
              <a:t>privaten Schuldners </a:t>
            </a:r>
            <a:r>
              <a:rPr lang="de-CH" dirty="0"/>
              <a:t>stellt für diesen </a:t>
            </a:r>
            <a:r>
              <a:rPr lang="de-CH" b="1" dirty="0"/>
              <a:t>steuerbares Einkommen </a:t>
            </a:r>
            <a:r>
              <a:rPr lang="de-CH" dirty="0"/>
              <a:t>im Sinne von Art. 16 Abs. 1 DBG dar (Verminderung der Passiven), Nominalwertprinzip.</a:t>
            </a:r>
          </a:p>
          <a:p>
            <a:pPr marL="803275" lvl="2" indent="-261938">
              <a:buFont typeface="Symbol" panose="05050102010706020507" pitchFamily="18" charset="2"/>
              <a:buChar char="-"/>
            </a:pPr>
            <a:r>
              <a:rPr lang="de-CH" dirty="0"/>
              <a:t>Forderungsverzicht i.H.v. CHF 1 Mio. ist eine Verminderung der Schuld von Frau Frei bei der Bank (keine Gegenleistung) →</a:t>
            </a:r>
            <a:r>
              <a:rPr lang="de-CH" dirty="0" smtClean="0"/>
              <a:t> </a:t>
            </a:r>
            <a:r>
              <a:rPr lang="de-CH" dirty="0"/>
              <a:t>Einkommen</a:t>
            </a:r>
          </a:p>
          <a:p>
            <a:pPr marL="803275" lvl="2" indent="-261938">
              <a:buFont typeface="Symbol" panose="05050102010706020507" pitchFamily="18" charset="2"/>
              <a:buChar char="-"/>
            </a:pPr>
            <a:r>
              <a:rPr lang="de-CH" dirty="0"/>
              <a:t>Einwand Frau Frei: Durch ihre stark mit Schulden belastete Lage müsse streitige Forderung als wertlos betrachtet werden. Sie verlangt Berücksichtigung des tatsächlichen Werts der Forderung, nicht des Nominalwerts.</a:t>
            </a:r>
          </a:p>
          <a:p>
            <a:pPr marL="803275" lvl="2" indent="-261938">
              <a:buFont typeface="Symbol" panose="05050102010706020507" pitchFamily="18" charset="2"/>
              <a:buChar char="-"/>
            </a:pPr>
            <a:r>
              <a:rPr lang="de-CH" dirty="0"/>
              <a:t>Das Bundesgericht hält fest, es komme auf </a:t>
            </a:r>
            <a:r>
              <a:rPr lang="de-CH" dirty="0" smtClean="0"/>
              <a:t>die Sicht des Schuldners, nicht des Gläubigers </a:t>
            </a:r>
            <a:r>
              <a:rPr lang="de-CH" dirty="0"/>
              <a:t>an. Es liege auch kein steuerfreier Kapitalgewinn nach Art. 16 Abs. 3 DBG vor.</a:t>
            </a:r>
          </a:p>
          <a:p>
            <a:pPr marL="803275" lvl="2" indent="-261938">
              <a:buFont typeface="Symbol" panose="05050102010706020507" pitchFamily="18" charset="2"/>
              <a:buChar char="-"/>
            </a:pPr>
            <a:r>
              <a:rPr lang="de-CH" dirty="0"/>
              <a:t>Berücksichtigung der schlechten finanziellen Situation sei allenfalls im Rahmen eines Steuererlasses möglich.</a:t>
            </a:r>
          </a:p>
        </p:txBody>
      </p:sp>
      <p:sp>
        <p:nvSpPr>
          <p:cNvPr id="3" name="Titel 2"/>
          <p:cNvSpPr>
            <a:spLocks noGrp="1"/>
          </p:cNvSpPr>
          <p:nvPr>
            <p:ph type="title"/>
          </p:nvPr>
        </p:nvSpPr>
        <p:spPr/>
        <p:txBody>
          <a:bodyPr/>
          <a:lstStyle/>
          <a:p>
            <a:r>
              <a:rPr lang="de-CH" dirty="0"/>
              <a:t>Zusatzfälle</a:t>
            </a:r>
            <a:br>
              <a:rPr lang="de-CH" dirty="0"/>
            </a:br>
            <a:r>
              <a:rPr lang="de-CH" dirty="0"/>
              <a:t>BGE Forderungsverzicht natürliche </a:t>
            </a:r>
            <a:r>
              <a:rPr lang="de-CH" dirty="0" smtClean="0"/>
              <a:t>Person (</a:t>
            </a:r>
            <a:r>
              <a:rPr lang="de-CH" dirty="0"/>
              <a:t>3/3</a:t>
            </a:r>
            <a:r>
              <a:rPr lang="de-CH" dirty="0" smtClean="0"/>
              <a:t>) </a:t>
            </a:r>
            <a:endParaRPr lang="de-CH" dirty="0"/>
          </a:p>
        </p:txBody>
      </p:sp>
      <p:sp>
        <p:nvSpPr>
          <p:cNvPr id="4" name="Foliennummernplatzhalter 3"/>
          <p:cNvSpPr>
            <a:spLocks noGrp="1"/>
          </p:cNvSpPr>
          <p:nvPr>
            <p:ph type="sldNum" sz="quarter" idx="4"/>
          </p:nvPr>
        </p:nvSpPr>
        <p:spPr/>
        <p:txBody>
          <a:bodyPr/>
          <a:lstStyle/>
          <a:p>
            <a:fld id="{D00B8699-042E-8641-BDF0-F72DF0AA4012}" type="slidenum">
              <a:rPr lang="en-GB" smtClean="0"/>
              <a:pPr/>
              <a:t>71</a:t>
            </a:fld>
            <a:endParaRPr lang="en-GB" dirty="0"/>
          </a:p>
        </p:txBody>
      </p:sp>
    </p:spTree>
    <p:extLst>
      <p:ext uri="{BB962C8B-B14F-4D97-AF65-F5344CB8AC3E}">
        <p14:creationId xmlns:p14="http://schemas.microsoft.com/office/powerpoint/2010/main" val="667525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a:solidFill>
                  <a:srgbClr val="0C1C43"/>
                </a:solidFill>
              </a:rPr>
              <a:t>Sachverhalt Fortsetzung </a:t>
            </a:r>
          </a:p>
          <a:p>
            <a:r>
              <a:rPr lang="de-CH" dirty="0"/>
              <a:t>Die Bau AG weist nun Aktienkapital von CHF 1 Mio. auf und will weitere Mittel von CHF 1 Mio. beschaffen. Dafür wird eine zusätzliche Kapitalerhöhung im entsprechenden Betrag durchgeführt. </a:t>
            </a:r>
            <a:endParaRPr lang="de-CH" dirty="0" smtClean="0"/>
          </a:p>
          <a:p>
            <a:pPr marL="285750" indent="-285750">
              <a:buFont typeface="Arial" panose="020B0604020202020204" pitchFamily="34" charset="0"/>
              <a:buChar char="•"/>
            </a:pPr>
            <a:r>
              <a:rPr lang="de-CH" dirty="0"/>
              <a:t>Ist auf der Kapitalerhöhung Emissionsabgabe geschuldet? </a:t>
            </a:r>
          </a:p>
          <a:p>
            <a:endParaRPr lang="de-CH" dirty="0"/>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1. Fallbeispiel Kapitalerhöhung in bar </a:t>
            </a:r>
          </a:p>
        </p:txBody>
      </p:sp>
      <p:sp>
        <p:nvSpPr>
          <p:cNvPr id="4" name="Foliennummernplatzhalter 3"/>
          <p:cNvSpPr>
            <a:spLocks noGrp="1"/>
          </p:cNvSpPr>
          <p:nvPr>
            <p:ph type="sldNum" sz="quarter" idx="4"/>
          </p:nvPr>
        </p:nvSpPr>
        <p:spPr/>
        <p:txBody>
          <a:bodyPr/>
          <a:lstStyle/>
          <a:p>
            <a:fld id="{D00B8699-042E-8641-BDF0-F72DF0AA4012}" type="slidenum">
              <a:rPr lang="en-GB" smtClean="0"/>
              <a:pPr/>
              <a:t>8</a:t>
            </a:fld>
            <a:endParaRPr lang="en-GB" dirty="0"/>
          </a:p>
        </p:txBody>
      </p:sp>
    </p:spTree>
    <p:extLst>
      <p:ext uri="{BB962C8B-B14F-4D97-AF65-F5344CB8AC3E}">
        <p14:creationId xmlns:p14="http://schemas.microsoft.com/office/powerpoint/2010/main" val="375222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b="1" dirty="0" smtClean="0">
                <a:solidFill>
                  <a:srgbClr val="0C1C43"/>
                </a:solidFill>
              </a:rPr>
              <a:t>Lösung</a:t>
            </a:r>
          </a:p>
          <a:p>
            <a:pPr marL="285750" indent="-285750">
              <a:buFont typeface="Wingdings" panose="05000000000000000000" pitchFamily="2" charset="2"/>
              <a:buChar char="Ø"/>
            </a:pPr>
            <a:r>
              <a:rPr lang="de-CH" dirty="0" smtClean="0"/>
              <a:t>Ja</a:t>
            </a:r>
            <a:r>
              <a:rPr lang="de-CH" dirty="0"/>
              <a:t>, da die Kapitalerhöhung im Umfang von CHF 1 Mio. die Freigrenze überschreitet (vgl. Art. 6 Abs. 1 </a:t>
            </a:r>
            <a:r>
              <a:rPr lang="de-CH" dirty="0" err="1"/>
              <a:t>lit</a:t>
            </a:r>
            <a:r>
              <a:rPr lang="de-CH" dirty="0"/>
              <a:t>. h </a:t>
            </a:r>
            <a:r>
              <a:rPr lang="de-CH" dirty="0" err="1"/>
              <a:t>StG</a:t>
            </a:r>
            <a:r>
              <a:rPr lang="de-CH" dirty="0"/>
              <a:t>). </a:t>
            </a:r>
          </a:p>
          <a:p>
            <a:pPr marL="285750" indent="-285750">
              <a:buFont typeface="Wingdings" panose="05000000000000000000" pitchFamily="2" charset="2"/>
              <a:buChar char="Ø"/>
            </a:pPr>
            <a:r>
              <a:rPr lang="de-CH" dirty="0" smtClean="0"/>
              <a:t>Die </a:t>
            </a:r>
            <a:r>
              <a:rPr lang="de-CH" dirty="0"/>
              <a:t>Bau AG schuldet eine Emissionsabgabe von CHF 10’000 (1 % von </a:t>
            </a:r>
            <a:r>
              <a:rPr lang="de-CH" dirty="0" smtClean="0"/>
              <a:t/>
            </a:r>
            <a:br>
              <a:rPr lang="de-CH" dirty="0" smtClean="0"/>
            </a:br>
            <a:r>
              <a:rPr lang="de-CH" dirty="0" smtClean="0"/>
              <a:t>CHF </a:t>
            </a:r>
            <a:r>
              <a:rPr lang="de-CH" dirty="0"/>
              <a:t>1’000’000). Diese ist innert 30 Tagen nach Quartalsablauf mit Formular 3 zu melden und abzurechnen. </a:t>
            </a:r>
          </a:p>
          <a:p>
            <a:pPr marL="285750" indent="-285750">
              <a:buFont typeface="Wingdings" panose="05000000000000000000" pitchFamily="2" charset="2"/>
              <a:buChar char="Ø"/>
            </a:pPr>
            <a:r>
              <a:rPr lang="de-CH" dirty="0" smtClean="0"/>
              <a:t>ESTV </a:t>
            </a:r>
            <a:r>
              <a:rPr lang="de-CH" dirty="0"/>
              <a:t>meldet sich nicht. Bei verspäteter Zahlung 5 % Verzugszins ohne vorgängige Mahnung. </a:t>
            </a:r>
          </a:p>
          <a:p>
            <a:endParaRPr lang="de-CH" dirty="0"/>
          </a:p>
          <a:p>
            <a:endParaRPr lang="de-CH" b="1" dirty="0">
              <a:solidFill>
                <a:srgbClr val="0C1C43"/>
              </a:solidFill>
            </a:endParaRPr>
          </a:p>
        </p:txBody>
      </p:sp>
      <p:sp>
        <p:nvSpPr>
          <p:cNvPr id="3" name="Titel 2"/>
          <p:cNvSpPr>
            <a:spLocks noGrp="1"/>
          </p:cNvSpPr>
          <p:nvPr>
            <p:ph type="title"/>
          </p:nvPr>
        </p:nvSpPr>
        <p:spPr/>
        <p:txBody>
          <a:bodyPr/>
          <a:lstStyle/>
          <a:p>
            <a:r>
              <a:rPr lang="de-CH" dirty="0"/>
              <a:t>Eigenkapitalbeschaffung </a:t>
            </a:r>
            <a:br>
              <a:rPr lang="de-CH" dirty="0"/>
            </a:br>
            <a:r>
              <a:rPr lang="de-CH" dirty="0"/>
              <a:t>1. Fallbeispiel Kapitalerhöhung in bar </a:t>
            </a:r>
          </a:p>
        </p:txBody>
      </p:sp>
      <p:sp>
        <p:nvSpPr>
          <p:cNvPr id="4" name="Foliennummernplatzhalter 3"/>
          <p:cNvSpPr>
            <a:spLocks noGrp="1"/>
          </p:cNvSpPr>
          <p:nvPr>
            <p:ph type="sldNum" sz="quarter" idx="4"/>
          </p:nvPr>
        </p:nvSpPr>
        <p:spPr/>
        <p:txBody>
          <a:bodyPr/>
          <a:lstStyle/>
          <a:p>
            <a:fld id="{D00B8699-042E-8641-BDF0-F72DF0AA4012}" type="slidenum">
              <a:rPr lang="en-GB" smtClean="0"/>
              <a:pPr/>
              <a:t>9</a:t>
            </a:fld>
            <a:endParaRPr lang="en-GB" dirty="0"/>
          </a:p>
        </p:txBody>
      </p:sp>
    </p:spTree>
    <p:extLst>
      <p:ext uri="{BB962C8B-B14F-4D97-AF65-F5344CB8AC3E}">
        <p14:creationId xmlns:p14="http://schemas.microsoft.com/office/powerpoint/2010/main" val="1965486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DO_PowerPoint_2007_std_310709">
  <a:themeElements>
    <a:clrScheme name="Benutzerdefiniert 2">
      <a:dk1>
        <a:srgbClr val="0C1C43"/>
      </a:dk1>
      <a:lt1>
        <a:srgbClr val="C4C4C4"/>
      </a:lt1>
      <a:dk2>
        <a:srgbClr val="636463"/>
      </a:dk2>
      <a:lt2>
        <a:srgbClr val="9BB9D6"/>
      </a:lt2>
      <a:accent1>
        <a:srgbClr val="005FA0"/>
      </a:accent1>
      <a:accent2>
        <a:srgbClr val="0C1C43"/>
      </a:accent2>
      <a:accent3>
        <a:srgbClr val="FFFFFF"/>
      </a:accent3>
      <a:accent4>
        <a:srgbClr val="000000"/>
      </a:accent4>
      <a:accent5>
        <a:srgbClr val="636463"/>
      </a:accent5>
      <a:accent6>
        <a:srgbClr val="C4C4C4"/>
      </a:accent6>
      <a:hlink>
        <a:srgbClr val="0065A6"/>
      </a:hlink>
      <a:folHlink>
        <a:srgbClr val="0065A6"/>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9D8D85"/>
          </a:solidFill>
          <a:prstDash val="solid"/>
          <a:round/>
          <a:headEnd type="none" w="med" len="med"/>
          <a:tailEnd type="triangle" w="lg" len="med"/>
        </a:ln>
        <a:effectLst/>
      </a:spPr>
      <a:bodyPr vert="horz" wrap="squar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bg1"/>
            </a:solidFill>
            <a:effectLst/>
            <a:latin typeface="Trebuchet MS" pitchFamily="34" charset="0"/>
          </a:defRPr>
        </a:defPPr>
      </a:lstStyle>
    </a:lnDef>
  </a:objectDefaults>
  <a:extraClrSchemeLst>
    <a:extraClrScheme>
      <a:clrScheme name="Default Design 1">
        <a:dk1>
          <a:srgbClr val="000000"/>
        </a:dk1>
        <a:lt1>
          <a:srgbClr val="FFFFFF"/>
        </a:lt1>
        <a:dk2>
          <a:srgbClr val="786860"/>
        </a:dk2>
        <a:lt2>
          <a:srgbClr val="D1108C"/>
        </a:lt2>
        <a:accent1>
          <a:srgbClr val="ED1A3B"/>
        </a:accent1>
        <a:accent2>
          <a:srgbClr val="2EAFA4"/>
        </a:accent2>
        <a:accent3>
          <a:srgbClr val="FFFFFF"/>
        </a:accent3>
        <a:accent4>
          <a:srgbClr val="000000"/>
        </a:accent4>
        <a:accent5>
          <a:srgbClr val="F4ABAF"/>
        </a:accent5>
        <a:accent6>
          <a:srgbClr val="299E94"/>
        </a:accent6>
        <a:hlink>
          <a:srgbClr val="98002E"/>
        </a:hlink>
        <a:folHlink>
          <a:srgbClr val="62CA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E58C5074E34C74692BCBD015CC36D7A" ma:contentTypeVersion="13" ma:contentTypeDescription="Ein neues Dokument erstellen." ma:contentTypeScope="" ma:versionID="7c46a63b8fdf2aedb538203a258756aa">
  <xsd:schema xmlns:xsd="http://www.w3.org/2001/XMLSchema" xmlns:xs="http://www.w3.org/2001/XMLSchema" xmlns:p="http://schemas.microsoft.com/office/2006/metadata/properties" xmlns:ns2="8bc30cf2-26c1-41b3-b35f-78148565b460" xmlns:ns3="8493635f-d4ae-4367-a0ff-d16621c3a4d1" targetNamespace="http://schemas.microsoft.com/office/2006/metadata/properties" ma:root="true" ma:fieldsID="48354f8e312ca4c91393c88627969fad" ns2:_="" ns3:_="">
    <xsd:import namespace="8bc30cf2-26c1-41b3-b35f-78148565b460"/>
    <xsd:import namespace="8493635f-d4ae-4367-a0ff-d16621c3a4d1"/>
    <xsd:element name="properties">
      <xsd:complexType>
        <xsd:sequence>
          <xsd:element name="documentManagement">
            <xsd:complexType>
              <xsd:all>
                <xsd:element ref="ns2:MediaServiceMetadata" minOccurs="0"/>
                <xsd:element ref="ns2:MediaServiceFastMetadata" minOccurs="0"/>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30cf2-26c1-41b3-b35f-78148565b4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igrationWizId" ma:index="10" nillable="true" ma:displayName="MigrationWizId" ma:internalName="MigrationWizId">
      <xsd:simpleType>
        <xsd:restriction base="dms:Text"/>
      </xsd:simpleType>
    </xsd:element>
    <xsd:element name="MigrationWizIdPermissions" ma:index="11" nillable="true" ma:displayName="MigrationWizIdPermissions" ma:internalName="MigrationWizIdPermissions">
      <xsd:simpleType>
        <xsd:restriction base="dms:Text"/>
      </xsd:simpleType>
    </xsd:element>
    <xsd:element name="MigrationWizIdPermissionLevels" ma:index="12" nillable="true" ma:displayName="MigrationWizIdPermissionLevels" ma:internalName="MigrationWizIdPermissionLevels">
      <xsd:simpleType>
        <xsd:restriction base="dms:Text"/>
      </xsd:simpleType>
    </xsd:element>
    <xsd:element name="MigrationWizIdDocumentLibraryPermissions" ma:index="13" nillable="true" ma:displayName="MigrationWizIdDocumentLibraryPermissions" ma:internalName="MigrationWizIdDocumentLibraryPermissions">
      <xsd:simpleType>
        <xsd:restriction base="dms:Text"/>
      </xsd:simpleType>
    </xsd:element>
    <xsd:element name="MigrationWizIdSecurityGroups" ma:index="14" nillable="true" ma:displayName="MigrationWizIdSecurityGroups" ma:internalName="MigrationWizIdSecurityGroups">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93635f-d4ae-4367-a0ff-d16621c3a4d1"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8bc30cf2-26c1-41b3-b35f-78148565b460" xsi:nil="true"/>
    <MigrationWizIdSecurityGroups xmlns="8bc30cf2-26c1-41b3-b35f-78148565b460" xsi:nil="true"/>
    <MigrationWizIdPermissions xmlns="8bc30cf2-26c1-41b3-b35f-78148565b460" xsi:nil="true"/>
    <MigrationWizIdDocumentLibraryPermissions xmlns="8bc30cf2-26c1-41b3-b35f-78148565b460" xsi:nil="true"/>
    <MigrationWizIdPermissionLevels xmlns="8bc30cf2-26c1-41b3-b35f-78148565b460" xsi:nil="true"/>
  </documentManagement>
</p:properties>
</file>

<file path=customXml/itemProps1.xml><?xml version="1.0" encoding="utf-8"?>
<ds:datastoreItem xmlns:ds="http://schemas.openxmlformats.org/officeDocument/2006/customXml" ds:itemID="{27F572C3-BA25-4D91-A4EC-6CE7B2506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30cf2-26c1-41b3-b35f-78148565b460"/>
    <ds:schemaRef ds:uri="8493635f-d4ae-4367-a0ff-d16621c3a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5CA883-7822-4240-9114-9AD71AD33197}">
  <ds:schemaRefs>
    <ds:schemaRef ds:uri="http://schemas.microsoft.com/sharepoint/v3/contenttype/forms"/>
  </ds:schemaRefs>
</ds:datastoreItem>
</file>

<file path=customXml/itemProps3.xml><?xml version="1.0" encoding="utf-8"?>
<ds:datastoreItem xmlns:ds="http://schemas.openxmlformats.org/officeDocument/2006/customXml" ds:itemID="{2CAA4E93-D912-4574-AD93-CA739C6D910B}">
  <ds:schemaRefs>
    <ds:schemaRef ds:uri="http://purl.org/dc/elements/1.1/"/>
    <ds:schemaRef ds:uri="http://schemas.microsoft.com/office/2006/metadata/properties"/>
    <ds:schemaRef ds:uri="8bc30cf2-26c1-41b3-b35f-78148565b460"/>
    <ds:schemaRef ds:uri="http://purl.org/dc/terms/"/>
    <ds:schemaRef ds:uri="8493635f-d4ae-4367-a0ff-d16621c3a4d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3818</Words>
  <Application>Microsoft Office PowerPoint</Application>
  <PresentationFormat>Bildschirmpräsentation (4:3)</PresentationFormat>
  <Paragraphs>744</Paragraphs>
  <Slides>71</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71</vt:i4>
      </vt:variant>
    </vt:vector>
  </HeadingPairs>
  <TitlesOfParts>
    <vt:vector size="78" baseType="lpstr">
      <vt:lpstr>.AppleSystemUIFont</vt:lpstr>
      <vt:lpstr>Arial</vt:lpstr>
      <vt:lpstr>Symbol</vt:lpstr>
      <vt:lpstr>Trebuchet MS</vt:lpstr>
      <vt:lpstr>Univers HSBCPB Con 520</vt:lpstr>
      <vt:lpstr>Wingdings</vt:lpstr>
      <vt:lpstr>BDO_PowerPoint_2007_std_310709</vt:lpstr>
      <vt:lpstr>Steuerrecht</vt:lpstr>
      <vt:lpstr>Agenda (1/3)</vt:lpstr>
      <vt:lpstr>Agenda (2/3)</vt:lpstr>
      <vt:lpstr>Agenda (3/3)</vt:lpstr>
      <vt:lpstr>Eigenkapitalbeschaffung A) Fallbeispiele</vt:lpstr>
      <vt:lpstr>Eigenkapitalbeschaffung  1. Fallbeispiel Kapitalerhöhung in bar </vt:lpstr>
      <vt:lpstr>Eigenkapitalbeschaffung  1. Fallbeispiel Kapitalerhöhung in bar </vt:lpstr>
      <vt:lpstr>Eigenkapitalbeschaffung  1. Fallbeispiel Kapitalerhöhung in bar </vt:lpstr>
      <vt:lpstr>Eigenkapitalbeschaffung  1. Fallbeispiel Kapitalerhöhung in bar </vt:lpstr>
      <vt:lpstr>Eigenkapitalbeschaffung  2. Fallbeispiel Kapitalerhöhung mit Agio</vt:lpstr>
      <vt:lpstr>Eigenkapitalbeschaffung  2. Fallbeispiel Kapitalerhöhung mit Agio</vt:lpstr>
      <vt:lpstr>Eigenkapitalbeschaffung  2. Fallbeispiel Kapitalerhöhung mit Agio</vt:lpstr>
      <vt:lpstr>Eigenkapitalbeschaffung  3. Fallbeispiel Sacheinlage-Kapitalerhöhung  </vt:lpstr>
      <vt:lpstr>Eigenkapitalbeschaffung  3. Fallbeispiel Sacheinlage-Kapitalerhöhung </vt:lpstr>
      <vt:lpstr>Eigenkapitalbeschaffung  4. Fallbeispiel Zuschuss in bar </vt:lpstr>
      <vt:lpstr>Eigenkapitalbeschaffung  4. Fallbeispiel Zuschuss in bar </vt:lpstr>
      <vt:lpstr>Eigenkapitalbeschaffung  5. Fallbeispiel Sachzuschuss </vt:lpstr>
      <vt:lpstr>Eigenkapitalbeschaffung  5. Fallbeispiel Sachzuschuss </vt:lpstr>
      <vt:lpstr>Eigenkapitalbeschaffung  6. Fallbeispiel Grossmutter-Zuschuss</vt:lpstr>
      <vt:lpstr>Eigenkapitalbeschaffung 6. Fallbeispiel Grossmutter-Zuschuss </vt:lpstr>
      <vt:lpstr>Eigenkapitalbeschaffung B) Systematik  </vt:lpstr>
      <vt:lpstr>Eigenkapitalbeschaffung 1. Definition und Formen </vt:lpstr>
      <vt:lpstr>Eigenkapitalbeschaffung 2. Kapitalerhöhung (1/3)</vt:lpstr>
      <vt:lpstr>Eigenkapitalbeschaffung 2. Kapitalerhöhung (2/3)</vt:lpstr>
      <vt:lpstr>Eigenkapitalbeschaffung 2. Kapitalerhöhung (3/3)</vt:lpstr>
      <vt:lpstr>Eigenkapitalbeschaffung 3. Zuschuss (1/3) </vt:lpstr>
      <vt:lpstr>Eigenkapitalbeschaffung 3. Zuschuss (2/3) </vt:lpstr>
      <vt:lpstr>Eigenkapitalbeschaffung 3. Zuschuss (3/3)</vt:lpstr>
      <vt:lpstr>Eigenkapitalbeschaffung C) Das Wichtigste in Kürze  </vt:lpstr>
      <vt:lpstr>Eigenkapitalbeschaffung Das Wichtigste in Kürze (1/2)</vt:lpstr>
      <vt:lpstr>Eigenkapitalbeschaffung Das Wichtigste in Kürze (2/2)</vt:lpstr>
      <vt:lpstr>II. Sanierungen  A) Steuerfolgen auf Ebene Gesellschaft </vt:lpstr>
      <vt:lpstr>Sanierungen  1. Gewinnsteuern</vt:lpstr>
      <vt:lpstr>Sanierungen 2. Emissionsabgabe</vt:lpstr>
      <vt:lpstr>Sanierungen 3. Verrechnungssteuer</vt:lpstr>
      <vt:lpstr>Sanierungen B) Fallbeispiele  </vt:lpstr>
      <vt:lpstr>Sanierungen 1. Fallbeispiel Forderungsverzicht (1/3) </vt:lpstr>
      <vt:lpstr>Sanierungen 1. Fallbeispiel Forderungsverzicht (2/3) </vt:lpstr>
      <vt:lpstr>Sanierungen 1. Fallbeispiel Forderungsverzicht (3/3) </vt:lpstr>
      <vt:lpstr>Sanierungen 2. Fallbeispiel offene Sanierung (1/6) </vt:lpstr>
      <vt:lpstr>Sanierungen 2. Fallbeispiel offene Sanierung (2/6) </vt:lpstr>
      <vt:lpstr>Sanierungen 2. Fallbeispiel offene Sanierung (3/6) </vt:lpstr>
      <vt:lpstr>Sanierungen 2. Fallbeispiel offene Sanierung (4/6) </vt:lpstr>
      <vt:lpstr>Sanierungen 2. Fallbeispiel offene Sanierung (5/6) </vt:lpstr>
      <vt:lpstr>Sanierungen 2. Fallbeispiel offene Sanierung (6/6)         </vt:lpstr>
      <vt:lpstr>Sanierungen 3. Fallbeispiel stille Sanierung (1/3)    </vt:lpstr>
      <vt:lpstr>Sanierungen 3. Fallbeispiel stille Sanierung (2/3)   </vt:lpstr>
      <vt:lpstr>Sanierungen 2. Fallbeispiel stille Sanierung (3/3) </vt:lpstr>
      <vt:lpstr>Sanierungen C) Sanierungsfusion im Speziellen  </vt:lpstr>
      <vt:lpstr>Sanierungen 1. Zivilrechtliche Voraussetzungen</vt:lpstr>
      <vt:lpstr>Sanierungen 2. Fallbeispiel Schwesterfusion (1/3) </vt:lpstr>
      <vt:lpstr>Sanierungen 2. Fallbeispiel Schwesterfusion (2/3) </vt:lpstr>
      <vt:lpstr>Sanierungen 2. Fallbeispiel Schwesterfusion (3/3) </vt:lpstr>
      <vt:lpstr>Sanierungen D) Das Wichtigste in Kürze  </vt:lpstr>
      <vt:lpstr>Sanierungen Das Wichtigste in Kürze (1/3)  </vt:lpstr>
      <vt:lpstr>Sanierungen Das Wichtigste in Kürze (2/3)  </vt:lpstr>
      <vt:lpstr>Sanierungen Das Wichtigste in Kürze (3/3)  </vt:lpstr>
      <vt:lpstr>III. Das Wichtigste im Überblick </vt:lpstr>
      <vt:lpstr>Das Wichtigste im Überblick (1/3) </vt:lpstr>
      <vt:lpstr>Das Wichtigste im Überblick (2/3) </vt:lpstr>
      <vt:lpstr>Das Wichtigste im Überblick (3/3)  </vt:lpstr>
      <vt:lpstr>III. Zusatzfälle </vt:lpstr>
      <vt:lpstr>Zusatzfälle Kombi Fall (1/6)</vt:lpstr>
      <vt:lpstr>Zusatzfälle Kombi Fall (2/6)</vt:lpstr>
      <vt:lpstr>Zusatzfälle Kombi Fall (3/6)</vt:lpstr>
      <vt:lpstr>Zusatzfälle Kombi Fall (4/6)</vt:lpstr>
      <vt:lpstr>Zusatzfälle  Kombi Fall (5/6)</vt:lpstr>
      <vt:lpstr>Zusatzfälle  Kombi Fall (6/6)</vt:lpstr>
      <vt:lpstr>Zusatzfälle BGE Forderungsverzicht natürliche Person (1/3) </vt:lpstr>
      <vt:lpstr>Zusatzfälle BGE Forderungsverzicht natürliche Person (2/3) </vt:lpstr>
      <vt:lpstr>Zusatzfälle BGE Forderungsverzicht natürliche Person (3/3) </vt:lpstr>
    </vt:vector>
  </TitlesOfParts>
  <Company>BDO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HEADING</dc:title>
  <dc:creator>BDO</dc:creator>
  <cp:lastModifiedBy>Solomon, Ariam (975)</cp:lastModifiedBy>
  <cp:revision>352</cp:revision>
  <cp:lastPrinted>2019-11-04T13:44:02Z</cp:lastPrinted>
  <dcterms:created xsi:type="dcterms:W3CDTF">2009-11-27T15:16:37Z</dcterms:created>
  <dcterms:modified xsi:type="dcterms:W3CDTF">2019-11-11T10:32:00Z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0x0101007E58C5074E34C74692BCBD015CC36D7A</vt:lpwstr>
  </property>
</Properties>
</file>